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charts/chart10.xml" ContentType="application/vnd.openxmlformats-officedocument.drawingml.chart+xml"/>
  <Override PartName="/ppt/charts/chart11.xml" ContentType="application/vnd.openxmlformats-officedocument.drawingml.chart+xml"/>
  <Override PartName="/ppt/charts/chart12.xml" ContentType="application/vnd.openxmlformats-officedocument.drawingml.chart+xml"/>
  <Override PartName="/ppt/charts/chart13.xml" ContentType="application/vnd.openxmlformats-officedocument.drawingml.chart+xml"/>
  <Override PartName="/ppt/charts/chart14.xml" ContentType="application/vnd.openxmlformats-officedocument.drawingml.chart+xml"/>
  <Override PartName="/ppt/charts/chart15.xml" ContentType="application/vnd.openxmlformats-officedocument.drawingml.chart+xml"/>
  <Override PartName="/ppt/charts/chart16.xml" ContentType="application/vnd.openxmlformats-officedocument.drawingml.chart+xml"/>
  <Override PartName="/ppt/charts/chart17.xml" ContentType="application/vnd.openxmlformats-officedocument.drawingml.chart+xml"/>
  <Override PartName="/ppt/charts/chart18.xml" ContentType="application/vnd.openxmlformats-officedocument.drawingml.chart+xml"/>
  <Override PartName="/ppt/notesSlides/notesSlide1.xml" ContentType="application/vnd.openxmlformats-officedocument.presentationml.notesSlide+xml"/>
  <Override PartName="/ppt/charts/chart19.xml" ContentType="application/vnd.openxmlformats-officedocument.drawingml.chart+xml"/>
  <Override PartName="/ppt/charts/chart20.xml" ContentType="application/vnd.openxmlformats-officedocument.drawingml.chart+xml"/>
  <Override PartName="/ppt/charts/chart21.xml" ContentType="application/vnd.openxmlformats-officedocument.drawingml.chart+xml"/>
  <Override PartName="/ppt/charts/chart22.xml" ContentType="application/vnd.openxmlformats-officedocument.drawingml.chart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23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trictFirstAndLastChars="0" saveSubsetFonts="1">
  <p:sldMasterIdLst>
    <p:sldMasterId id="2147483661" r:id="rId1"/>
  </p:sldMasterIdLst>
  <p:notesMasterIdLst>
    <p:notesMasterId r:id="rId24"/>
  </p:notesMasterIdLst>
  <p:handoutMasterIdLst>
    <p:handoutMasterId r:id="rId25"/>
  </p:handoutMasterIdLst>
  <p:sldIdLst>
    <p:sldId id="706" r:id="rId2"/>
    <p:sldId id="776" r:id="rId3"/>
    <p:sldId id="744" r:id="rId4"/>
    <p:sldId id="777" r:id="rId5"/>
    <p:sldId id="750" r:id="rId6"/>
    <p:sldId id="781" r:id="rId7"/>
    <p:sldId id="757" r:id="rId8"/>
    <p:sldId id="760" r:id="rId9"/>
    <p:sldId id="763" r:id="rId10"/>
    <p:sldId id="782" r:id="rId11"/>
    <p:sldId id="779" r:id="rId12"/>
    <p:sldId id="778" r:id="rId13"/>
    <p:sldId id="764" r:id="rId14"/>
    <p:sldId id="780" r:id="rId15"/>
    <p:sldId id="783" r:id="rId16"/>
    <p:sldId id="768" r:id="rId17"/>
    <p:sldId id="774" r:id="rId18"/>
    <p:sldId id="788" r:id="rId19"/>
    <p:sldId id="784" r:id="rId20"/>
    <p:sldId id="789" r:id="rId21"/>
    <p:sldId id="787" r:id="rId22"/>
    <p:sldId id="769" r:id="rId23"/>
  </p:sldIdLst>
  <p:sldSz cx="9906000" cy="6858000" type="A4"/>
  <p:notesSz cx="6797675" cy="9856788"/>
  <p:defaultTextStyle>
    <a:defPPr>
      <a:defRPr lang="en-US"/>
    </a:defPPr>
    <a:lvl1pPr algn="ctr" rtl="0" eaLnBrk="0" fontAlgn="base" hangingPunct="0">
      <a:spcBef>
        <a:spcPct val="0"/>
      </a:spcBef>
      <a:spcAft>
        <a:spcPct val="0"/>
      </a:spcAft>
      <a:defRPr kumimoji="1" sz="1400" kern="1200">
        <a:solidFill>
          <a:srgbClr val="0000CC"/>
        </a:solidFill>
        <a:latin typeface="Arial" charset="0"/>
        <a:ea typeface="+mn-ea"/>
        <a:cs typeface="+mn-cs"/>
      </a:defRPr>
    </a:lvl1pPr>
    <a:lvl2pPr marL="457200" algn="ctr" rtl="0" eaLnBrk="0" fontAlgn="base" hangingPunct="0">
      <a:spcBef>
        <a:spcPct val="0"/>
      </a:spcBef>
      <a:spcAft>
        <a:spcPct val="0"/>
      </a:spcAft>
      <a:defRPr kumimoji="1" sz="1400" kern="1200">
        <a:solidFill>
          <a:srgbClr val="0000CC"/>
        </a:solidFill>
        <a:latin typeface="Arial" charset="0"/>
        <a:ea typeface="+mn-ea"/>
        <a:cs typeface="+mn-cs"/>
      </a:defRPr>
    </a:lvl2pPr>
    <a:lvl3pPr marL="914400" algn="ctr" rtl="0" eaLnBrk="0" fontAlgn="base" hangingPunct="0">
      <a:spcBef>
        <a:spcPct val="0"/>
      </a:spcBef>
      <a:spcAft>
        <a:spcPct val="0"/>
      </a:spcAft>
      <a:defRPr kumimoji="1" sz="1400" kern="1200">
        <a:solidFill>
          <a:srgbClr val="0000CC"/>
        </a:solidFill>
        <a:latin typeface="Arial" charset="0"/>
        <a:ea typeface="+mn-ea"/>
        <a:cs typeface="+mn-cs"/>
      </a:defRPr>
    </a:lvl3pPr>
    <a:lvl4pPr marL="1371600" algn="ctr" rtl="0" eaLnBrk="0" fontAlgn="base" hangingPunct="0">
      <a:spcBef>
        <a:spcPct val="0"/>
      </a:spcBef>
      <a:spcAft>
        <a:spcPct val="0"/>
      </a:spcAft>
      <a:defRPr kumimoji="1" sz="1400" kern="1200">
        <a:solidFill>
          <a:srgbClr val="0000CC"/>
        </a:solidFill>
        <a:latin typeface="Arial" charset="0"/>
        <a:ea typeface="+mn-ea"/>
        <a:cs typeface="+mn-cs"/>
      </a:defRPr>
    </a:lvl4pPr>
    <a:lvl5pPr marL="1828800" algn="ctr" rtl="0" eaLnBrk="0" fontAlgn="base" hangingPunct="0">
      <a:spcBef>
        <a:spcPct val="0"/>
      </a:spcBef>
      <a:spcAft>
        <a:spcPct val="0"/>
      </a:spcAft>
      <a:defRPr kumimoji="1" sz="1400" kern="1200">
        <a:solidFill>
          <a:srgbClr val="0000CC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umimoji="1" sz="1400" kern="1200">
        <a:solidFill>
          <a:srgbClr val="0000CC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umimoji="1" sz="1400" kern="1200">
        <a:solidFill>
          <a:srgbClr val="0000CC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umimoji="1" sz="1400" kern="1200">
        <a:solidFill>
          <a:srgbClr val="0000CC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umimoji="1" sz="1400" kern="1200">
        <a:solidFill>
          <a:srgbClr val="0000CC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795">
          <p15:clr>
            <a:srgbClr val="A4A3A4"/>
          </p15:clr>
        </p15:guide>
        <p15:guide id="2" pos="3392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05" userDrawn="1">
          <p15:clr>
            <a:srgbClr val="A4A3A4"/>
          </p15:clr>
        </p15:guide>
        <p15:guide id="2" pos="2142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49926"/>
    <a:srgbClr val="0081E2"/>
    <a:srgbClr val="305480"/>
    <a:srgbClr val="286D80"/>
    <a:srgbClr val="FF5757"/>
    <a:srgbClr val="8D42C6"/>
    <a:srgbClr val="FF3737"/>
    <a:srgbClr val="F57913"/>
    <a:srgbClr val="FF5353"/>
    <a:srgbClr val="C4A72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4C1A8A3-306A-4EB7-A6B1-4F7E0EB9C5D6}" styleName="Stile medio 3 - Colore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8EC20E35-A176-4012-BC5E-935CFFF8708E}" styleName="Stile medio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6E25E649-3F16-4E02-A733-19D2CDBF48F0}" styleName="Stile medio 3 - Colore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E8034E78-7F5D-4C2E-B375-FC64B27BC917}" styleName="Stile scuro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0660B408-B3CF-4A94-85FC-2B1E0A45F4A2}" styleName="Stile scuro 2 - Colore 1/Colore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957" autoAdjust="0"/>
    <p:restoredTop sz="77525" autoAdjust="0"/>
  </p:normalViewPr>
  <p:slideViewPr>
    <p:cSldViewPr>
      <p:cViewPr>
        <p:scale>
          <a:sx n="100" d="100"/>
          <a:sy n="100" d="100"/>
        </p:scale>
        <p:origin x="72" y="438"/>
      </p:cViewPr>
      <p:guideLst>
        <p:guide orient="horz" pos="2795"/>
        <p:guide pos="3392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>
        <p:scale>
          <a:sx n="73" d="100"/>
          <a:sy n="73" d="100"/>
        </p:scale>
        <p:origin x="-3472" y="-296"/>
      </p:cViewPr>
      <p:guideLst>
        <p:guide orient="horz" pos="3105"/>
        <p:guide pos="2142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0.xlsx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1.xlsx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2.xlsx"/></Relationships>
</file>

<file path=ppt/charts/_rels/chart1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3.xlsx"/></Relationships>
</file>

<file path=ppt/charts/_rels/chart1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4.xlsx"/></Relationships>
</file>

<file path=ppt/charts/_rels/chart1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5.xlsx"/></Relationships>
</file>

<file path=ppt/charts/_rels/chart1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6.xlsx"/></Relationships>
</file>

<file path=ppt/charts/_rels/chart1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7.xlsx"/></Relationships>
</file>

<file path=ppt/charts/_rels/chart1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8.xlsx"/></Relationships>
</file>

<file path=ppt/charts/_rels/chart1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9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2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0.xlsx"/></Relationships>
</file>

<file path=ppt/charts/_rels/chart2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1.xlsx"/></Relationships>
</file>

<file path=ppt/charts/_rels/chart2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2.xlsx"/></Relationships>
</file>

<file path=ppt/charts/_rels/chart2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3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6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7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8.xlsx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9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1.2632975845396688E-2"/>
          <c:y val="2.9587447047558762E-2"/>
          <c:w val="0.76941568458205511"/>
          <c:h val="0.86961831272103141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Foglio1!$A$2</c:f>
              <c:strCache>
                <c:ptCount val="1"/>
                <c:pt idx="0">
                  <c:v>Dispositivi e sistemi</c:v>
                </c:pt>
              </c:strCache>
            </c:strRef>
          </c:tx>
          <c:spPr>
            <a:solidFill>
              <a:schemeClr val="tx2">
                <a:lumMod val="50000"/>
              </a:schemeClr>
            </a:solidFill>
            <a:effectLst/>
            <a:scene3d>
              <a:camera prst="orthographicFront"/>
              <a:lightRig rig="balanced" dir="t">
                <a:rot lat="0" lon="0" rev="8700000"/>
              </a:lightRig>
            </a:scene3d>
            <a:sp3d>
              <a:bevelT w="190500" h="0"/>
            </a:sp3d>
          </c:spPr>
          <c:invertIfNegative val="0"/>
          <c:dLbls>
            <c:numFmt formatCode="#,##0.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Foglio1!$B$1:$D$1</c:f>
              <c:strCache>
                <c:ptCount val="3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</c:strCache>
            </c:strRef>
          </c:cat>
          <c:val>
            <c:numRef>
              <c:f>Foglio1!$B$2:$D$2</c:f>
              <c:numCache>
                <c:formatCode>_-* #,##0.0_-;\-* #,##0.0_-;_-* "-"??_-;_-@_-</c:formatCode>
                <c:ptCount val="3"/>
                <c:pt idx="0">
                  <c:v>1050.8744233746668</c:v>
                </c:pt>
                <c:pt idx="1">
                  <c:v>1075.9614391761299</c:v>
                </c:pt>
                <c:pt idx="2" formatCode="General">
                  <c:v>1108.2483924093333</c:v>
                </c:pt>
              </c:numCache>
            </c:numRef>
          </c:val>
        </c:ser>
        <c:ser>
          <c:idx val="1"/>
          <c:order val="1"/>
          <c:tx>
            <c:strRef>
              <c:f>Foglio1!$A$3</c:f>
              <c:strCache>
                <c:ptCount val="1"/>
                <c:pt idx="0">
                  <c:v>Software e soluzioni ICT </c:v>
                </c:pt>
              </c:strCache>
            </c:strRef>
          </c:tx>
          <c:spPr>
            <a:solidFill>
              <a:schemeClr val="accent6">
                <a:lumMod val="75000"/>
              </a:schemeClr>
            </a:solidFill>
            <a:ln>
              <a:noFill/>
            </a:ln>
            <a:effectLst/>
            <a:scene3d>
              <a:camera prst="orthographicFront"/>
              <a:lightRig rig="balanced" dir="t">
                <a:rot lat="0" lon="0" rev="8700000"/>
              </a:lightRig>
            </a:scene3d>
            <a:sp3d>
              <a:bevelT w="190500" h="0"/>
            </a:sp3d>
          </c:spPr>
          <c:invertIfNegative val="0"/>
          <c:dLbls>
            <c:numFmt formatCode="#,##0.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Foglio1!$B$1:$D$1</c:f>
              <c:strCache>
                <c:ptCount val="3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</c:strCache>
            </c:strRef>
          </c:cat>
          <c:val>
            <c:numRef>
              <c:f>Foglio1!$B$3:$D$3</c:f>
              <c:numCache>
                <c:formatCode>_-* #,##0.0_-;\-* #,##0.0_-;_-* "-"??_-;_-@_-</c:formatCode>
                <c:ptCount val="3"/>
                <c:pt idx="0">
                  <c:v>343.36110000000002</c:v>
                </c:pt>
                <c:pt idx="1">
                  <c:v>370.75350000000003</c:v>
                </c:pt>
                <c:pt idx="2" formatCode="General">
                  <c:v>404.262</c:v>
                </c:pt>
              </c:numCache>
            </c:numRef>
          </c:val>
        </c:ser>
        <c:ser>
          <c:idx val="2"/>
          <c:order val="2"/>
          <c:tx>
            <c:strRef>
              <c:f>Foglio1!$A$4</c:f>
              <c:strCache>
                <c:ptCount val="1"/>
                <c:pt idx="0">
                  <c:v>Servizi ICT</c:v>
                </c:pt>
              </c:strCache>
            </c:strRef>
          </c:tx>
          <c:spPr>
            <a:solidFill>
              <a:schemeClr val="accent3">
                <a:lumMod val="75000"/>
              </a:schemeClr>
            </a:solidFill>
            <a:effectLst/>
            <a:scene3d>
              <a:camera prst="orthographicFront"/>
              <a:lightRig rig="balanced" dir="t">
                <a:rot lat="0" lon="0" rev="8700000"/>
              </a:lightRig>
            </a:scene3d>
            <a:sp3d>
              <a:bevelT w="190500" h="0"/>
            </a:sp3d>
          </c:spPr>
          <c:invertIfNegative val="0"/>
          <c:dLbls>
            <c:numFmt formatCode="#,##0.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 algn="ctr">
                  <a:defRPr lang="it-IT" sz="1800" b="1" i="0" u="none" strike="noStrike" kern="1200" baseline="0">
                    <a:solidFill>
                      <a:schemeClr val="bg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Foglio1!$B$1:$D$1</c:f>
              <c:strCache>
                <c:ptCount val="3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</c:strCache>
            </c:strRef>
          </c:cat>
          <c:val>
            <c:numRef>
              <c:f>Foglio1!$B$4:$D$4</c:f>
              <c:numCache>
                <c:formatCode>_-* #,##0.0_-;\-* #,##0.0_-;_-* "-"??_-;_-@_-</c:formatCode>
                <c:ptCount val="3"/>
                <c:pt idx="0">
                  <c:v>719.69999999999993</c:v>
                </c:pt>
                <c:pt idx="1">
                  <c:v>738.84699999999998</c:v>
                </c:pt>
                <c:pt idx="2" formatCode="General">
                  <c:v>766.62799999999993</c:v>
                </c:pt>
              </c:numCache>
            </c:numRef>
          </c:val>
        </c:ser>
        <c:ser>
          <c:idx val="3"/>
          <c:order val="3"/>
          <c:tx>
            <c:strRef>
              <c:f>Foglio1!$A$5</c:f>
              <c:strCache>
                <c:ptCount val="1"/>
                <c:pt idx="0">
                  <c:v>Servizi di rete TLC</c:v>
                </c:pt>
              </c:strCache>
            </c:strRef>
          </c:tx>
          <c:spPr>
            <a:solidFill>
              <a:schemeClr val="bg1">
                <a:lumMod val="50000"/>
              </a:schemeClr>
            </a:solidFill>
            <a:ln>
              <a:noFill/>
            </a:ln>
            <a:effectLst/>
            <a:scene3d>
              <a:camera prst="orthographicFront"/>
              <a:lightRig rig="balanced" dir="t">
                <a:rot lat="0" lon="0" rev="8700000"/>
              </a:lightRig>
            </a:scene3d>
            <a:sp3d>
              <a:bevelT w="190500" h="0"/>
            </a:sp3d>
          </c:spPr>
          <c:invertIfNegative val="0"/>
          <c:dLbls>
            <c:numFmt formatCode="#,##0.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Foglio1!$B$1:$D$1</c:f>
              <c:strCache>
                <c:ptCount val="3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</c:strCache>
            </c:strRef>
          </c:cat>
          <c:val>
            <c:numRef>
              <c:f>Foglio1!$B$5:$D$5</c:f>
              <c:numCache>
                <c:formatCode>_-* #,##0.0_-;\-* #,##0.0_-;_-* "-"??_-;_-@_-</c:formatCode>
                <c:ptCount val="3"/>
                <c:pt idx="0">
                  <c:v>1600.8155999999999</c:v>
                </c:pt>
                <c:pt idx="1">
                  <c:v>1633.2516000000001</c:v>
                </c:pt>
                <c:pt idx="2" formatCode="General">
                  <c:v>1641.7080000000001</c:v>
                </c:pt>
              </c:numCache>
            </c:numRef>
          </c:val>
        </c:ser>
        <c:ser>
          <c:idx val="4"/>
          <c:order val="4"/>
          <c:tx>
            <c:strRef>
              <c:f>Foglio1!$A$6</c:f>
              <c:strCache>
                <c:ptCount val="1"/>
                <c:pt idx="0">
                  <c:v>Contenuti e Pubblicità Digitale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Foglio1!$B$1:$D$1</c:f>
              <c:strCache>
                <c:ptCount val="3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</c:strCache>
            </c:strRef>
          </c:cat>
          <c:val>
            <c:numRef>
              <c:f>Foglio1!$B$6:$D$6</c:f>
              <c:numCache>
                <c:formatCode>_-* #,##0.0_-;\-* #,##0.0_-;_-* "-"??_-;_-@_-</c:formatCode>
                <c:ptCount val="3"/>
                <c:pt idx="0">
                  <c:v>503.93302125333332</c:v>
                </c:pt>
                <c:pt idx="1">
                  <c:v>560.245</c:v>
                </c:pt>
                <c:pt idx="2" formatCode="General">
                  <c:v>617.73500000000001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8"/>
        <c:overlap val="100"/>
        <c:axId val="203641472"/>
        <c:axId val="203642032"/>
      </c:barChart>
      <c:catAx>
        <c:axId val="203641472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>
                <a:solidFill>
                  <a:schemeClr val="tx2">
                    <a:lumMod val="75000"/>
                  </a:schemeClr>
                </a:solidFill>
              </a:defRPr>
            </a:pPr>
            <a:endParaRPr lang="it-IT"/>
          </a:p>
        </c:txPr>
        <c:crossAx val="203642032"/>
        <c:crosses val="autoZero"/>
        <c:auto val="1"/>
        <c:lblAlgn val="ctr"/>
        <c:lblOffset val="100"/>
        <c:noMultiLvlLbl val="0"/>
      </c:catAx>
      <c:valAx>
        <c:axId val="203642032"/>
        <c:scaling>
          <c:orientation val="minMax"/>
        </c:scaling>
        <c:delete val="1"/>
        <c:axPos val="l"/>
        <c:numFmt formatCode="_-* #,##0.0_-;\-* #,##0.0_-;_-* &quot;-&quot;??_-;_-@_-" sourceLinked="1"/>
        <c:majorTickMark val="out"/>
        <c:minorTickMark val="none"/>
        <c:tickLblPos val="none"/>
        <c:crossAx val="203641472"/>
        <c:crosses val="autoZero"/>
        <c:crossBetween val="between"/>
      </c:valAx>
      <c:spPr>
        <a:scene3d>
          <a:camera prst="orthographicFront"/>
          <a:lightRig rig="threePt" dir="t"/>
        </a:scene3d>
        <a:sp3d>
          <a:bevelT w="190500" h="38100"/>
        </a:sp3d>
      </c:spPr>
    </c:plotArea>
    <c:legend>
      <c:legendPos val="r"/>
      <c:layout>
        <c:manualLayout>
          <c:xMode val="edge"/>
          <c:yMode val="edge"/>
          <c:x val="0.76279367227595207"/>
          <c:y val="0.20168188250882008"/>
          <c:w val="0.22346326598631899"/>
          <c:h val="0.67141009859596956"/>
        </c:manualLayout>
      </c:layout>
      <c:overlay val="0"/>
      <c:spPr>
        <a:ln>
          <a:solidFill>
            <a:schemeClr val="accent1"/>
          </a:solidFill>
        </a:ln>
      </c:spPr>
      <c:txPr>
        <a:bodyPr/>
        <a:lstStyle/>
        <a:p>
          <a:pPr>
            <a:defRPr sz="1400"/>
          </a:pPr>
          <a:endParaRPr lang="it-IT"/>
        </a:p>
      </c:txPr>
    </c:legend>
    <c:plotVisOnly val="1"/>
    <c:dispBlanksAs val="gap"/>
    <c:showDLblsOverMax val="0"/>
  </c:chart>
  <c:spPr>
    <a:scene3d>
      <a:camera prst="orthographicFront"/>
      <a:lightRig rig="threePt" dir="t"/>
    </a:scene3d>
    <a:sp3d>
      <a:bevelT w="190500" h="38100"/>
    </a:sp3d>
  </c:spPr>
  <c:txPr>
    <a:bodyPr/>
    <a:lstStyle/>
    <a:p>
      <a:pPr>
        <a:defRPr sz="1800" b="1">
          <a:latin typeface="Calibri" panose="020F0502020204030204" pitchFamily="34" charset="0"/>
        </a:defRPr>
      </a:pPr>
      <a:endParaRPr lang="it-IT"/>
    </a:p>
  </c:txPr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6476751534587861E-3"/>
          <c:y val="0.32924311091871017"/>
          <c:w val="0.96987656976203718"/>
          <c:h val="0.4270679694593321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Foglio1!$A$2</c:f>
              <c:strCache>
                <c:ptCount val="1"/>
                <c:pt idx="0">
                  <c:v>Telefoni cellulari</c:v>
                </c:pt>
              </c:strCache>
            </c:strRef>
          </c:tx>
          <c:spPr>
            <a:solidFill>
              <a:schemeClr val="tx2">
                <a:lumMod val="60000"/>
                <a:lumOff val="40000"/>
              </a:schemeClr>
            </a:solidFill>
            <a:scene3d>
              <a:camera prst="orthographicFront"/>
              <a:lightRig rig="threePt" dir="t"/>
            </a:scene3d>
            <a:sp3d/>
          </c:spPr>
          <c:invertIfNegative val="0"/>
          <c:dLbls>
            <c:numFmt formatCode="#,##0.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>
                    <a:solidFill>
                      <a:schemeClr val="tx2">
                        <a:lumMod val="75000"/>
                      </a:schemeClr>
                    </a:solidFill>
                    <a:latin typeface="Calibri" panose="020F0502020204030204" pitchFamily="34" charset="0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Foglio1!$B$1:$D$1</c:f>
              <c:strCache>
                <c:ptCount val="3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</c:strCache>
            </c:strRef>
          </c:cat>
          <c:val>
            <c:numRef>
              <c:f>Foglio1!$B$2:$D$2</c:f>
              <c:numCache>
                <c:formatCode>_(* #,##0.00_);_(* \(#,##0.00\);_(* "-"??_);_(@_)</c:formatCode>
                <c:ptCount val="3"/>
                <c:pt idx="0">
                  <c:v>13.6</c:v>
                </c:pt>
                <c:pt idx="1">
                  <c:v>14</c:v>
                </c:pt>
                <c:pt idx="2">
                  <c:v>14.3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8"/>
        <c:axId val="205746464"/>
        <c:axId val="205747024"/>
      </c:barChart>
      <c:catAx>
        <c:axId val="205746464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spPr>
          <a:solidFill>
            <a:schemeClr val="bg1"/>
          </a:solidFill>
        </c:spPr>
        <c:txPr>
          <a:bodyPr/>
          <a:lstStyle/>
          <a:p>
            <a:pPr>
              <a:defRPr b="1">
                <a:solidFill>
                  <a:schemeClr val="tx2">
                    <a:lumMod val="50000"/>
                  </a:schemeClr>
                </a:solidFill>
                <a:latin typeface="Calibri" panose="020F0502020204030204" pitchFamily="34" charset="0"/>
              </a:defRPr>
            </a:pPr>
            <a:endParaRPr lang="it-IT"/>
          </a:p>
        </c:txPr>
        <c:crossAx val="205747024"/>
        <c:crosses val="autoZero"/>
        <c:auto val="1"/>
        <c:lblAlgn val="ctr"/>
        <c:lblOffset val="100"/>
        <c:noMultiLvlLbl val="0"/>
      </c:catAx>
      <c:valAx>
        <c:axId val="205747024"/>
        <c:scaling>
          <c:orientation val="minMax"/>
          <c:max val="15"/>
          <c:min val="0"/>
        </c:scaling>
        <c:delete val="1"/>
        <c:axPos val="l"/>
        <c:numFmt formatCode="_(* #,##0.00_);_(* \(#,##0.00\);_(* &quot;-&quot;??_);_(@_)" sourceLinked="1"/>
        <c:majorTickMark val="out"/>
        <c:minorTickMark val="none"/>
        <c:tickLblPos val="nextTo"/>
        <c:crossAx val="205746464"/>
        <c:crosses val="autoZero"/>
        <c:crossBetween val="between"/>
      </c:valAx>
    </c:plotArea>
    <c:plotVisOnly val="1"/>
    <c:dispBlanksAs val="gap"/>
    <c:showDLblsOverMax val="0"/>
  </c:chart>
  <c:spPr>
    <a:solidFill>
      <a:schemeClr val="bg1"/>
    </a:solidFill>
  </c:spPr>
  <c:txPr>
    <a:bodyPr/>
    <a:lstStyle/>
    <a:p>
      <a:pPr>
        <a:defRPr sz="1800"/>
      </a:pPr>
      <a:endParaRPr lang="it-IT"/>
    </a:p>
  </c:txPr>
  <c:externalData r:id="rId1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6476751534587861E-3"/>
          <c:y val="0.32316144833520882"/>
          <c:w val="0.94519512823643592"/>
          <c:h val="0.4453130013537023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Foglio1!$A$2</c:f>
              <c:strCache>
                <c:ptCount val="1"/>
                <c:pt idx="0">
                  <c:v>Telefoni cellulari</c:v>
                </c:pt>
              </c:strCache>
            </c:strRef>
          </c:tx>
          <c:spPr>
            <a:solidFill>
              <a:schemeClr val="bg2">
                <a:lumMod val="50000"/>
              </a:schemeClr>
            </a:solidFill>
            <a:scene3d>
              <a:camera prst="orthographicFront"/>
              <a:lightRig rig="threePt" dir="t"/>
            </a:scene3d>
            <a:sp3d/>
          </c:spPr>
          <c:invertIfNegative val="0"/>
          <c:dLbls>
            <c:numFmt formatCode="#,##0.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>
                    <a:solidFill>
                      <a:schemeClr val="tx2">
                        <a:lumMod val="75000"/>
                      </a:schemeClr>
                    </a:solidFill>
                    <a:latin typeface="Calibri" panose="020F0502020204030204" pitchFamily="34" charset="0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Foglio1!$B$1:$D$1</c:f>
              <c:strCache>
                <c:ptCount val="3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</c:strCache>
            </c:strRef>
          </c:cat>
          <c:val>
            <c:numRef>
              <c:f>Foglio1!$B$2:$D$2</c:f>
              <c:numCache>
                <c:formatCode>_(* #,##0.00_);_(* \(#,##0.00\);_(* "-"??_);_(@_)</c:formatCode>
                <c:ptCount val="3"/>
                <c:pt idx="0">
                  <c:v>8.6</c:v>
                </c:pt>
                <c:pt idx="1">
                  <c:v>12.3</c:v>
                </c:pt>
                <c:pt idx="2">
                  <c:v>14.1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8"/>
        <c:axId val="205749264"/>
        <c:axId val="205749824"/>
      </c:barChart>
      <c:catAx>
        <c:axId val="205749264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b="1">
                <a:solidFill>
                  <a:schemeClr val="tx2">
                    <a:lumMod val="50000"/>
                  </a:schemeClr>
                </a:solidFill>
                <a:latin typeface="Calibri" panose="020F0502020204030204" pitchFamily="34" charset="0"/>
              </a:defRPr>
            </a:pPr>
            <a:endParaRPr lang="it-IT"/>
          </a:p>
        </c:txPr>
        <c:crossAx val="205749824"/>
        <c:crosses val="autoZero"/>
        <c:auto val="1"/>
        <c:lblAlgn val="ctr"/>
        <c:lblOffset val="100"/>
        <c:noMultiLvlLbl val="0"/>
      </c:catAx>
      <c:valAx>
        <c:axId val="205749824"/>
        <c:scaling>
          <c:orientation val="minMax"/>
          <c:max val="15"/>
          <c:min val="0"/>
        </c:scaling>
        <c:delete val="1"/>
        <c:axPos val="l"/>
        <c:numFmt formatCode="_(* #,##0.00_);_(* \(#,##0.00\);_(* &quot;-&quot;??_);_(@_)" sourceLinked="1"/>
        <c:majorTickMark val="out"/>
        <c:minorTickMark val="none"/>
        <c:tickLblPos val="nextTo"/>
        <c:crossAx val="205749264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it-IT"/>
    </a:p>
  </c:txPr>
  <c:externalData r:id="rId1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6476751534587861E-3"/>
          <c:y val="0.1370589540160595"/>
          <c:w val="0.94310527370676678"/>
          <c:h val="0.6314154956728517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Foglio1!$A$2</c:f>
              <c:strCache>
                <c:ptCount val="1"/>
                <c:pt idx="0">
                  <c:v>linee  di telefonia mobile</c:v>
                </c:pt>
              </c:strCache>
            </c:strRef>
          </c:tx>
          <c:spPr>
            <a:solidFill>
              <a:schemeClr val="bg1">
                <a:lumMod val="50000"/>
              </a:schemeClr>
            </a:solidFill>
            <a:scene3d>
              <a:camera prst="orthographicFront"/>
              <a:lightRig rig="threePt" dir="t"/>
            </a:scene3d>
            <a:sp3d/>
          </c:spPr>
          <c:invertIfNegative val="0"/>
          <c:dLbls>
            <c:numFmt formatCode="#,##0.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>
                    <a:solidFill>
                      <a:schemeClr val="tx2">
                        <a:lumMod val="75000"/>
                      </a:schemeClr>
                    </a:solidFill>
                    <a:latin typeface="Calibri" panose="020F0502020204030204" pitchFamily="34" charset="0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Foglio1!$B$1:$D$1</c:f>
              <c:strCache>
                <c:ptCount val="3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</c:strCache>
            </c:strRef>
          </c:cat>
          <c:val>
            <c:numRef>
              <c:f>Foglio1!$B$2:$D$2</c:f>
              <c:numCache>
                <c:formatCode>_(* #,##0.00_);_(* \(#,##0.00\);_(* "-"??_);_(@_)</c:formatCode>
                <c:ptCount val="3"/>
                <c:pt idx="0">
                  <c:v>98.3</c:v>
                </c:pt>
                <c:pt idx="1">
                  <c:v>97.1</c:v>
                </c:pt>
                <c:pt idx="2">
                  <c:v>94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8"/>
        <c:axId val="205752064"/>
        <c:axId val="205752624"/>
      </c:barChart>
      <c:catAx>
        <c:axId val="205752064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b="1">
                <a:solidFill>
                  <a:schemeClr val="tx2">
                    <a:lumMod val="50000"/>
                  </a:schemeClr>
                </a:solidFill>
                <a:latin typeface="Calibri" panose="020F0502020204030204" pitchFamily="34" charset="0"/>
              </a:defRPr>
            </a:pPr>
            <a:endParaRPr lang="it-IT"/>
          </a:p>
        </c:txPr>
        <c:crossAx val="205752624"/>
        <c:crosses val="autoZero"/>
        <c:auto val="1"/>
        <c:lblAlgn val="ctr"/>
        <c:lblOffset val="100"/>
        <c:noMultiLvlLbl val="0"/>
      </c:catAx>
      <c:valAx>
        <c:axId val="205752624"/>
        <c:scaling>
          <c:orientation val="minMax"/>
          <c:max val="100"/>
          <c:min val="0"/>
        </c:scaling>
        <c:delete val="1"/>
        <c:axPos val="l"/>
        <c:numFmt formatCode="_(* #,##0.00_);_(* \(#,##0.00\);_(* &quot;-&quot;??_);_(@_)" sourceLinked="1"/>
        <c:majorTickMark val="out"/>
        <c:minorTickMark val="none"/>
        <c:tickLblPos val="nextTo"/>
        <c:crossAx val="205752064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it-IT"/>
    </a:p>
  </c:txPr>
  <c:externalData r:id="rId1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6476751534587861E-3"/>
          <c:y val="0.32924311091871017"/>
          <c:w val="0.96987656976203718"/>
          <c:h val="0.4270679694593321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Foglio1!$A$2</c:f>
              <c:strCache>
                <c:ptCount val="1"/>
                <c:pt idx="0">
                  <c:v>Telefoni cellulari</c:v>
                </c:pt>
              </c:strCache>
            </c:strRef>
          </c:tx>
          <c:spPr>
            <a:solidFill>
              <a:schemeClr val="accent3">
                <a:lumMod val="75000"/>
              </a:schemeClr>
            </a:solidFill>
            <a:scene3d>
              <a:camera prst="orthographicFront"/>
              <a:lightRig rig="threePt" dir="t"/>
            </a:scene3d>
            <a:sp3d/>
          </c:spPr>
          <c:invertIfNegative val="0"/>
          <c:dLbls>
            <c:numFmt formatCode="#,##0.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>
                    <a:solidFill>
                      <a:schemeClr val="tx2">
                        <a:lumMod val="75000"/>
                      </a:schemeClr>
                    </a:solidFill>
                    <a:latin typeface="Calibri" panose="020F0502020204030204" pitchFamily="34" charset="0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Foglio1!$B$1:$D$1</c:f>
              <c:strCache>
                <c:ptCount val="3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</c:strCache>
            </c:strRef>
          </c:cat>
          <c:val>
            <c:numRef>
              <c:f>Foglio1!$B$2:$D$2</c:f>
              <c:numCache>
                <c:formatCode>_(* #,##0.00_);_(* \(#,##0.00\);_(* "-"??_);_(@_)</c:formatCode>
                <c:ptCount val="3"/>
                <c:pt idx="0">
                  <c:v>18.399999999999999</c:v>
                </c:pt>
                <c:pt idx="1">
                  <c:v>26.9</c:v>
                </c:pt>
                <c:pt idx="2">
                  <c:v>31.7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8"/>
        <c:axId val="206238736"/>
        <c:axId val="206239296"/>
      </c:barChart>
      <c:catAx>
        <c:axId val="206238736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spPr>
          <a:solidFill>
            <a:schemeClr val="bg1"/>
          </a:solidFill>
        </c:spPr>
        <c:txPr>
          <a:bodyPr/>
          <a:lstStyle/>
          <a:p>
            <a:pPr>
              <a:defRPr b="1">
                <a:solidFill>
                  <a:schemeClr val="tx2">
                    <a:lumMod val="50000"/>
                  </a:schemeClr>
                </a:solidFill>
                <a:latin typeface="Calibri" panose="020F0502020204030204" pitchFamily="34" charset="0"/>
              </a:defRPr>
            </a:pPr>
            <a:endParaRPr lang="it-IT"/>
          </a:p>
        </c:txPr>
        <c:crossAx val="206239296"/>
        <c:crosses val="autoZero"/>
        <c:auto val="1"/>
        <c:lblAlgn val="ctr"/>
        <c:lblOffset val="100"/>
        <c:noMultiLvlLbl val="0"/>
      </c:catAx>
      <c:valAx>
        <c:axId val="206239296"/>
        <c:scaling>
          <c:orientation val="minMax"/>
          <c:max val="35"/>
          <c:min val="0"/>
        </c:scaling>
        <c:delete val="1"/>
        <c:axPos val="l"/>
        <c:numFmt formatCode="_(* #,##0.00_);_(* \(#,##0.00\);_(* &quot;-&quot;??_);_(@_)" sourceLinked="1"/>
        <c:majorTickMark val="out"/>
        <c:minorTickMark val="none"/>
        <c:tickLblPos val="nextTo"/>
        <c:crossAx val="206238736"/>
        <c:crosses val="autoZero"/>
        <c:crossBetween val="between"/>
      </c:valAx>
    </c:plotArea>
    <c:plotVisOnly val="1"/>
    <c:dispBlanksAs val="gap"/>
    <c:showDLblsOverMax val="0"/>
  </c:chart>
  <c:spPr>
    <a:solidFill>
      <a:schemeClr val="bg1"/>
    </a:solidFill>
  </c:spPr>
  <c:txPr>
    <a:bodyPr/>
    <a:lstStyle/>
    <a:p>
      <a:pPr>
        <a:defRPr sz="1800"/>
      </a:pPr>
      <a:endParaRPr lang="it-IT"/>
    </a:p>
  </c:txPr>
  <c:externalData r:id="rId1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Foglio1!$A$2</c:f>
              <c:strCache>
                <c:ptCount val="1"/>
                <c:pt idx="0">
                  <c:v>Private Cloud</c:v>
                </c:pt>
              </c:strCache>
            </c:strRef>
          </c:tx>
          <c:spPr>
            <a:solidFill>
              <a:schemeClr val="bg1">
                <a:lumMod val="50000"/>
              </a:schemeClr>
            </a:solidFill>
            <a:scene3d>
              <a:camera prst="orthographicFront"/>
              <a:lightRig rig="threePt" dir="t"/>
            </a:scene3d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lang="it-IT" b="1">
                    <a:solidFill>
                      <a:schemeClr val="bg1"/>
                    </a:solidFill>
                    <a:latin typeface="Calibri" panose="020F0502020204030204" pitchFamily="34" charset="0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Foglio1!$B$1:$D$1</c:f>
              <c:strCache>
                <c:ptCount val="3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</c:strCache>
            </c:strRef>
          </c:cat>
          <c:val>
            <c:numRef>
              <c:f>Foglio1!$B$2:$D$2</c:f>
              <c:numCache>
                <c:formatCode>_-* #,##0.0_-;\-* #,##0.0_-;_-* "-"??_-;_-@_-</c:formatCode>
                <c:ptCount val="3"/>
                <c:pt idx="0">
                  <c:v>309.67700000000002</c:v>
                </c:pt>
                <c:pt idx="1">
                  <c:v>373.33099999999996</c:v>
                </c:pt>
                <c:pt idx="2">
                  <c:v>495</c:v>
                </c:pt>
              </c:numCache>
            </c:numRef>
          </c:val>
        </c:ser>
        <c:ser>
          <c:idx val="1"/>
          <c:order val="1"/>
          <c:tx>
            <c:strRef>
              <c:f>Foglio1!$A$3</c:f>
              <c:strCache>
                <c:ptCount val="1"/>
                <c:pt idx="0">
                  <c:v>Public Cloud</c:v>
                </c:pt>
              </c:strCache>
            </c:strRef>
          </c:tx>
          <c:spPr>
            <a:solidFill>
              <a:schemeClr val="bg2">
                <a:lumMod val="50000"/>
              </a:schemeClr>
            </a:solidFill>
            <a:scene3d>
              <a:camera prst="orthographicFront"/>
              <a:lightRig rig="threePt" dir="t"/>
            </a:scene3d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 algn="ctr">
                  <a:defRPr lang="it-IT" sz="1799" b="1" i="0" u="none" strike="noStrike" kern="1200" baseline="0">
                    <a:solidFill>
                      <a:prstClr val="white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Foglio1!$B$1:$D$1</c:f>
              <c:strCache>
                <c:ptCount val="3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</c:strCache>
            </c:strRef>
          </c:cat>
          <c:val>
            <c:numRef>
              <c:f>Foglio1!$B$3:$D$3</c:f>
              <c:numCache>
                <c:formatCode>_-* #,##0.0_-;\-* #,##0.0_-;_-* "-"??_-;_-@_-</c:formatCode>
                <c:ptCount val="3"/>
                <c:pt idx="0">
                  <c:v>260</c:v>
                </c:pt>
                <c:pt idx="1">
                  <c:v>380</c:v>
                </c:pt>
                <c:pt idx="2">
                  <c:v>540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1"/>
        <c:overlap val="100"/>
        <c:axId val="206242096"/>
        <c:axId val="206242656"/>
      </c:barChart>
      <c:catAx>
        <c:axId val="20624209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lang="it-IT" b="1">
                <a:latin typeface="Calibri" panose="020F0502020204030204" pitchFamily="34" charset="0"/>
              </a:defRPr>
            </a:pPr>
            <a:endParaRPr lang="it-IT"/>
          </a:p>
        </c:txPr>
        <c:crossAx val="206242656"/>
        <c:crosses val="autoZero"/>
        <c:auto val="1"/>
        <c:lblAlgn val="ctr"/>
        <c:lblOffset val="100"/>
        <c:noMultiLvlLbl val="0"/>
      </c:catAx>
      <c:valAx>
        <c:axId val="206242656"/>
        <c:scaling>
          <c:orientation val="minMax"/>
        </c:scaling>
        <c:delete val="1"/>
        <c:axPos val="l"/>
        <c:numFmt formatCode="_-* #,##0.0_-;\-* #,##0.0_-;_-* &quot;-&quot;??_-;_-@_-" sourceLinked="1"/>
        <c:majorTickMark val="out"/>
        <c:minorTickMark val="none"/>
        <c:tickLblPos val="none"/>
        <c:crossAx val="206242096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0.14764072598342526"/>
          <c:y val="0.90440978533686434"/>
          <c:w val="0.70471841704718441"/>
          <c:h val="7.931034482758624E-2"/>
        </c:manualLayout>
      </c:layout>
      <c:overlay val="0"/>
      <c:spPr>
        <a:ln>
          <a:solidFill>
            <a:schemeClr val="tx1"/>
          </a:solidFill>
        </a:ln>
      </c:spPr>
      <c:txPr>
        <a:bodyPr/>
        <a:lstStyle/>
        <a:p>
          <a:pPr>
            <a:defRPr lang="it-IT" b="1">
              <a:latin typeface="Calibri" panose="020F0502020204030204" pitchFamily="34" charset="0"/>
            </a:defRPr>
          </a:pPr>
          <a:endParaRPr lang="it-IT"/>
        </a:p>
      </c:txPr>
    </c:legend>
    <c:plotVisOnly val="1"/>
    <c:dispBlanksAs val="gap"/>
    <c:showDLblsOverMax val="0"/>
  </c:chart>
  <c:txPr>
    <a:bodyPr/>
    <a:lstStyle/>
    <a:p>
      <a:pPr>
        <a:defRPr sz="1799"/>
      </a:pPr>
      <a:endParaRPr lang="it-IT"/>
    </a:p>
  </c:txPr>
  <c:externalData r:id="rId1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5391530570677348"/>
          <c:y val="0.14655575614392943"/>
          <c:w val="0.69216938858645338"/>
          <c:h val="0.70688848771214108"/>
        </c:manualLayout>
      </c:layout>
      <c:pieChart>
        <c:varyColors val="1"/>
        <c:ser>
          <c:idx val="0"/>
          <c:order val="0"/>
          <c:tx>
            <c:strRef>
              <c:f>Foglio1!$B$1</c:f>
              <c:strCache>
                <c:ptCount val="1"/>
                <c:pt idx="0">
                  <c:v>Colonna1</c:v>
                </c:pt>
              </c:strCache>
            </c:strRef>
          </c:tx>
          <c:spPr>
            <a:scene3d>
              <a:camera prst="orthographicFront"/>
              <a:lightRig rig="threePt" dir="t"/>
            </a:scene3d>
            <a:sp3d/>
          </c:spPr>
          <c:dPt>
            <c:idx val="0"/>
            <c:bubble3D val="0"/>
            <c:spPr>
              <a:solidFill>
                <a:schemeClr val="accent6">
                  <a:lumMod val="75000"/>
                </a:schemeClr>
              </a:solidFill>
              <a:scene3d>
                <a:camera prst="orthographicFront"/>
                <a:lightRig rig="threePt" dir="t"/>
              </a:scene3d>
              <a:sp3d/>
            </c:spPr>
          </c:dPt>
          <c:dPt>
            <c:idx val="1"/>
            <c:bubble3D val="0"/>
            <c:spPr>
              <a:solidFill>
                <a:schemeClr val="accent5">
                  <a:lumMod val="60000"/>
                  <a:lumOff val="40000"/>
                </a:schemeClr>
              </a:solidFill>
              <a:scene3d>
                <a:camera prst="orthographicFront"/>
                <a:lightRig rig="threePt" dir="t"/>
              </a:scene3d>
              <a:sp3d/>
            </c:spPr>
          </c:dPt>
          <c:dPt>
            <c:idx val="2"/>
            <c:bubble3D val="0"/>
            <c:spPr>
              <a:solidFill>
                <a:schemeClr val="tx2">
                  <a:lumMod val="50000"/>
                </a:schemeClr>
              </a:solidFill>
              <a:scene3d>
                <a:camera prst="orthographicFront"/>
                <a:lightRig rig="threePt" dir="t"/>
              </a:scene3d>
              <a:sp3d/>
            </c:spPr>
          </c:dPt>
          <c:dPt>
            <c:idx val="3"/>
            <c:bubble3D val="0"/>
            <c:spPr>
              <a:solidFill>
                <a:schemeClr val="accent3">
                  <a:lumMod val="75000"/>
                </a:schemeClr>
              </a:solidFill>
              <a:scene3d>
                <a:camera prst="orthographicFront"/>
                <a:lightRig rig="threePt" dir="t"/>
              </a:scene3d>
              <a:sp3d/>
            </c:spPr>
          </c:dPt>
          <c:dLbls>
            <c:dLbl>
              <c:idx val="0"/>
              <c:layout>
                <c:manualLayout>
                  <c:x val="-1.0813304694540119E-2"/>
                  <c:y val="-0.10050433548237442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7.806279022814458E-3"/>
                  <c:y val="-3.3554754666591684E-2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-4.803170018146132E-3"/>
                  <c:y val="-2.5952066382425098E-2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-4.2726995196165338E-2"/>
                  <c:y val="3.2021300468217002E-2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>
                  <c15:layout>
                    <c:manualLayout>
                      <c:w val="0.24747445992327882"/>
                      <c:h val="0.25227508325919523"/>
                    </c:manualLayout>
                  </c15:layout>
                </c:ext>
              </c:extLst>
            </c:dLbl>
            <c:numFmt formatCode="0.0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lang="it-IT" sz="1400" b="1">
                    <a:latin typeface="Calibri" panose="020F0502020204030204" pitchFamily="34" charset="0"/>
                  </a:defRPr>
                </a:pPr>
                <a:endParaRPr lang="it-IT"/>
              </a:p>
            </c:txPr>
            <c:showLegendKey val="0"/>
            <c:showVal val="1"/>
            <c:showCatName val="1"/>
            <c:showSerName val="0"/>
            <c:showPercent val="0"/>
            <c:showBubbleSize val="0"/>
            <c:separator>
</c:separator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Foglio1!$A$2:$A$5</c:f>
              <c:strCache>
                <c:ptCount val="4"/>
                <c:pt idx="0">
                  <c:v>IaaS</c:v>
                </c:pt>
                <c:pt idx="1">
                  <c:v>PaaS</c:v>
                </c:pt>
                <c:pt idx="2">
                  <c:v>SaaS</c:v>
                </c:pt>
                <c:pt idx="3">
                  <c:v>Cloud Transformation</c:v>
                </c:pt>
              </c:strCache>
            </c:strRef>
          </c:cat>
          <c:val>
            <c:numRef>
              <c:f>Foglio1!$B$2:$B$5</c:f>
              <c:numCache>
                <c:formatCode>0.0%</c:formatCode>
                <c:ptCount val="4"/>
                <c:pt idx="0">
                  <c:v>0.36231884057971026</c:v>
                </c:pt>
                <c:pt idx="1">
                  <c:v>7.2463768115942045E-2</c:v>
                </c:pt>
                <c:pt idx="2">
                  <c:v>0.37681159420289867</c:v>
                </c:pt>
                <c:pt idx="3">
                  <c:v>0.18840579710144933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 w="25387">
          <a:noFill/>
        </a:ln>
      </c:spPr>
    </c:plotArea>
    <c:plotVisOnly val="1"/>
    <c:dispBlanksAs val="zero"/>
    <c:showDLblsOverMax val="0"/>
  </c:chart>
  <c:txPr>
    <a:bodyPr/>
    <a:lstStyle/>
    <a:p>
      <a:pPr>
        <a:defRPr sz="1799"/>
      </a:pPr>
      <a:endParaRPr lang="it-IT"/>
    </a:p>
  </c:txPr>
  <c:externalData r:id="rId1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5.6366761931911376E-2"/>
          <c:y val="3.0149214189876337E-2"/>
          <c:w val="0.93981858123920736"/>
          <c:h val="0.8235026894172842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Foglio1!$B$1</c:f>
              <c:strCache>
                <c:ptCount val="1"/>
                <c:pt idx="0">
                  <c:v>Colonna2</c:v>
                </c:pt>
              </c:strCache>
            </c:strRef>
          </c:tx>
          <c:spPr>
            <a:solidFill>
              <a:schemeClr val="tx2">
                <a:lumMod val="40000"/>
                <a:lumOff val="60000"/>
              </a:schemeClr>
            </a:solidFill>
            <a:scene3d>
              <a:camera prst="orthographicFront"/>
              <a:lightRig rig="threePt" dir="t"/>
            </a:scene3d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 b="1">
                    <a:solidFill>
                      <a:schemeClr val="tx1"/>
                    </a:solidFill>
                    <a:latin typeface="Calibri" panose="020F0502020204030204" pitchFamily="34" charset="0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Foglio1!$A$2:$A$4</c:f>
              <c:strCache>
                <c:ptCount val="3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</c:strCache>
            </c:strRef>
          </c:cat>
          <c:val>
            <c:numRef>
              <c:f>Foglio1!$B$2:$B$4</c:f>
              <c:numCache>
                <c:formatCode>General</c:formatCode>
                <c:ptCount val="3"/>
                <c:pt idx="0">
                  <c:v>369</c:v>
                </c:pt>
                <c:pt idx="1">
                  <c:v>400</c:v>
                </c:pt>
                <c:pt idx="2">
                  <c:v>448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9"/>
        <c:axId val="206071312"/>
        <c:axId val="206071872"/>
      </c:barChart>
      <c:catAx>
        <c:axId val="206071312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800" b="1">
                <a:solidFill>
                  <a:schemeClr val="tx1"/>
                </a:solidFill>
                <a:latin typeface="Calibri" panose="020F0502020204030204" pitchFamily="34" charset="0"/>
              </a:defRPr>
            </a:pPr>
            <a:endParaRPr lang="it-IT"/>
          </a:p>
        </c:txPr>
        <c:crossAx val="206071872"/>
        <c:crosses val="autoZero"/>
        <c:auto val="1"/>
        <c:lblAlgn val="ctr"/>
        <c:lblOffset val="100"/>
        <c:noMultiLvlLbl val="0"/>
      </c:catAx>
      <c:valAx>
        <c:axId val="206071872"/>
        <c:scaling>
          <c:orientation val="minMax"/>
          <c:max val="800"/>
        </c:scaling>
        <c:delete val="1"/>
        <c:axPos val="l"/>
        <c:numFmt formatCode="General" sourceLinked="1"/>
        <c:majorTickMark val="out"/>
        <c:minorTickMark val="none"/>
        <c:tickLblPos val="nextTo"/>
        <c:crossAx val="206071312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txPr>
    <a:bodyPr/>
    <a:lstStyle/>
    <a:p>
      <a:pPr>
        <a:defRPr sz="1800"/>
      </a:pPr>
      <a:endParaRPr lang="it-IT"/>
    </a:p>
  </c:txPr>
  <c:externalData r:id="rId1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Foglio1!$B$1</c:f>
              <c:strCache>
                <c:ptCount val="1"/>
                <c:pt idx="0">
                  <c:v>Colonna3</c:v>
                </c:pt>
              </c:strCache>
            </c:strRef>
          </c:tx>
          <c:spPr>
            <a:solidFill>
              <a:schemeClr val="tx2">
                <a:lumMod val="75000"/>
              </a:schemeClr>
            </a:soli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2000" b="1">
                    <a:latin typeface="Calibri" panose="020F0502020204030204" pitchFamily="34" charset="0"/>
                  </a:defRPr>
                </a:pPr>
                <a:endParaRPr lang="it-IT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numRef>
              <c:f>Foglio1!$A$2:$A$4</c:f>
              <c:numCache>
                <c:formatCode>General</c:formatCode>
                <c:ptCount val="3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</c:numCache>
            </c:numRef>
          </c:cat>
          <c:val>
            <c:numRef>
              <c:f>Foglio1!$B$2:$B$4</c:f>
              <c:numCache>
                <c:formatCode>General</c:formatCode>
                <c:ptCount val="3"/>
                <c:pt idx="0">
                  <c:v>1270</c:v>
                </c:pt>
                <c:pt idx="1">
                  <c:v>1430</c:v>
                </c:pt>
                <c:pt idx="2">
                  <c:v>1620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90"/>
        <c:axId val="283446944"/>
        <c:axId val="283443584"/>
      </c:barChart>
      <c:catAx>
        <c:axId val="28344694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lang="it-IT" b="1">
                <a:latin typeface="Calibri" panose="020F0502020204030204" pitchFamily="34" charset="0"/>
              </a:defRPr>
            </a:pPr>
            <a:endParaRPr lang="it-IT"/>
          </a:p>
        </c:txPr>
        <c:crossAx val="283443584"/>
        <c:crosses val="autoZero"/>
        <c:auto val="1"/>
        <c:lblAlgn val="ctr"/>
        <c:lblOffset val="100"/>
        <c:noMultiLvlLbl val="0"/>
      </c:catAx>
      <c:valAx>
        <c:axId val="283443584"/>
        <c:scaling>
          <c:orientation val="minMax"/>
          <c:max val="1750"/>
          <c:min val="1"/>
        </c:scaling>
        <c:delete val="1"/>
        <c:axPos val="l"/>
        <c:numFmt formatCode="General" sourceLinked="1"/>
        <c:majorTickMark val="out"/>
        <c:minorTickMark val="none"/>
        <c:tickLblPos val="nextTo"/>
        <c:crossAx val="283446944"/>
        <c:crosses val="autoZero"/>
        <c:crossBetween val="between"/>
      </c:valAx>
      <c:spPr>
        <a:noFill/>
        <a:ln w="25369">
          <a:noFill/>
        </a:ln>
      </c:spPr>
    </c:plotArea>
    <c:plotVisOnly val="1"/>
    <c:dispBlanksAs val="gap"/>
    <c:showDLblsOverMax val="0"/>
  </c:chart>
  <c:txPr>
    <a:bodyPr/>
    <a:lstStyle/>
    <a:p>
      <a:pPr>
        <a:defRPr sz="1798"/>
      </a:pPr>
      <a:endParaRPr lang="it-IT"/>
    </a:p>
  </c:txPr>
  <c:externalData r:id="rId1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3.580369505176334E-2"/>
          <c:y val="2.8956152467304638E-2"/>
          <c:w val="0.7222103003177367"/>
          <c:h val="0.85921791374191503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Foglio1!$B$1</c:f>
              <c:strCache>
                <c:ptCount val="1"/>
                <c:pt idx="0">
                  <c:v>News  </c:v>
                </c:pt>
              </c:strCache>
            </c:strRef>
          </c:tx>
          <c:spPr>
            <a:solidFill>
              <a:schemeClr val="tx2">
                <a:lumMod val="50000"/>
              </a:schemeClr>
            </a:solidFill>
            <a:ln w="9525" cap="flat" cmpd="sng" algn="ctr">
              <a:noFill/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  <a:scene3d>
              <a:camera prst="orthographicFront"/>
              <a:lightRig rig="threePt" dir="t"/>
            </a:scene3d>
          </c:spPr>
          <c:invertIfNegative val="0"/>
          <c:dLbls>
            <c:spPr>
              <a:solidFill>
                <a:schemeClr val="tx2">
                  <a:lumMod val="50000"/>
                </a:schemeClr>
              </a:solidFill>
            </c:spPr>
            <c:txPr>
              <a:bodyPr/>
              <a:lstStyle/>
              <a:p>
                <a:pPr>
                  <a:defRPr b="1">
                    <a:solidFill>
                      <a:schemeClr val="bg1"/>
                    </a:solidFill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numRef>
              <c:f>Foglio1!$A$2:$A$4</c:f>
              <c:numCache>
                <c:formatCode>General</c:formatCode>
                <c:ptCount val="3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</c:numCache>
            </c:numRef>
          </c:cat>
          <c:val>
            <c:numRef>
              <c:f>Foglio1!$B$2:$B$4</c:f>
              <c:numCache>
                <c:formatCode>General</c:formatCode>
                <c:ptCount val="3"/>
                <c:pt idx="0">
                  <c:v>195</c:v>
                </c:pt>
                <c:pt idx="1">
                  <c:v>213</c:v>
                </c:pt>
                <c:pt idx="2">
                  <c:v>233</c:v>
                </c:pt>
              </c:numCache>
            </c:numRef>
          </c:val>
        </c:ser>
        <c:ser>
          <c:idx val="1"/>
          <c:order val="1"/>
          <c:tx>
            <c:strRef>
              <c:f>Foglio1!$C$1</c:f>
              <c:strCache>
                <c:ptCount val="1"/>
                <c:pt idx="0">
                  <c:v>Gaming &amp; entertainment</c:v>
                </c:pt>
              </c:strCache>
            </c:strRef>
          </c:tx>
          <c:spPr>
            <a:solidFill>
              <a:schemeClr val="bg2">
                <a:lumMod val="50000"/>
              </a:schemeClr>
            </a:solidFill>
            <a:ln w="9525" cap="flat" cmpd="sng" algn="ctr">
              <a:noFill/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  <a:scene3d>
              <a:camera prst="orthographicFront"/>
              <a:lightRig rig="threePt" dir="t"/>
            </a:scene3d>
            <a:sp3d/>
          </c:spPr>
          <c:invertIfNegative val="0"/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smtClean="0">
                        <a:solidFill>
                          <a:schemeClr val="bg1"/>
                        </a:solidFill>
                        <a:latin typeface="Calibri" panose="020F0502020204030204" pitchFamily="34" charset="0"/>
                      </a:rPr>
                      <a:t>1.434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 smtClean="0">
                        <a:solidFill>
                          <a:schemeClr val="bg1"/>
                        </a:solidFill>
                        <a:latin typeface="Calibri" panose="020F0502020204030204" pitchFamily="34" charset="0"/>
                      </a:rPr>
                      <a:t>1.605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en-US" smtClean="0">
                        <a:solidFill>
                          <a:schemeClr val="bg1"/>
                        </a:solidFill>
                        <a:latin typeface="Calibri" panose="020F0502020204030204" pitchFamily="34" charset="0"/>
                      </a:rPr>
                      <a:t>1.844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>
                    <a:solidFill>
                      <a:schemeClr val="bg1"/>
                    </a:solidFill>
                    <a:latin typeface="Calibri" panose="020F0502020204030204" pitchFamily="34" charset="0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Foglio1!$A$2:$A$4</c:f>
              <c:numCache>
                <c:formatCode>General</c:formatCode>
                <c:ptCount val="3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</c:numCache>
            </c:numRef>
          </c:cat>
          <c:val>
            <c:numRef>
              <c:f>Foglio1!$C$2:$C$4</c:f>
              <c:numCache>
                <c:formatCode>General</c:formatCode>
                <c:ptCount val="3"/>
                <c:pt idx="0">
                  <c:v>1434</c:v>
                </c:pt>
                <c:pt idx="1">
                  <c:v>1605</c:v>
                </c:pt>
                <c:pt idx="2">
                  <c:v>1844</c:v>
                </c:pt>
              </c:numCache>
            </c:numRef>
          </c:val>
        </c:ser>
        <c:ser>
          <c:idx val="2"/>
          <c:order val="2"/>
          <c:tx>
            <c:strRef>
              <c:f>Foglio1!$D$1</c:f>
              <c:strCache>
                <c:ptCount val="1"/>
                <c:pt idx="0">
                  <c:v>Mobile entertainment</c:v>
                </c:pt>
              </c:strCache>
            </c:strRef>
          </c:tx>
          <c:spPr>
            <a:solidFill>
              <a:schemeClr val="accent1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 algn="ctr">
                  <a:defRPr lang="it-IT" sz="1800" b="1" i="0" u="none" strike="noStrike" kern="1200" baseline="0">
                    <a:solidFill>
                      <a:prstClr val="white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numRef>
              <c:f>Foglio1!$A$2:$A$4</c:f>
              <c:numCache>
                <c:formatCode>General</c:formatCode>
                <c:ptCount val="3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</c:numCache>
            </c:numRef>
          </c:cat>
          <c:val>
            <c:numRef>
              <c:f>Foglio1!$D$2:$D$4</c:f>
              <c:numCache>
                <c:formatCode>General</c:formatCode>
                <c:ptCount val="3"/>
                <c:pt idx="0">
                  <c:v>878</c:v>
                </c:pt>
                <c:pt idx="1">
                  <c:v>1054</c:v>
                </c:pt>
                <c:pt idx="2">
                  <c:v>1260</c:v>
                </c:pt>
              </c:numCache>
            </c:numRef>
          </c:val>
        </c:ser>
        <c:ser>
          <c:idx val="3"/>
          <c:order val="3"/>
          <c:tx>
            <c:strRef>
              <c:f>Foglio1!$E$1</c:f>
              <c:strCache>
                <c:ptCount val="1"/>
                <c:pt idx="0">
                  <c:v>Musica</c:v>
                </c:pt>
              </c:strCache>
            </c:strRef>
          </c:tx>
          <c:invertIfNegative val="0"/>
          <c:dLbls>
            <c:spPr>
              <a:solidFill>
                <a:schemeClr val="accent4">
                  <a:lumMod val="75000"/>
                </a:schemeClr>
              </a:solidFill>
            </c:spPr>
            <c:txPr>
              <a:bodyPr/>
              <a:lstStyle/>
              <a:p>
                <a:pPr algn="ctr">
                  <a:defRPr lang="it-IT" sz="1800" b="1" i="0" u="none" strike="noStrike" kern="1200" baseline="0">
                    <a:solidFill>
                      <a:prstClr val="white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numRef>
              <c:f>Foglio1!$A$2:$A$4</c:f>
              <c:numCache>
                <c:formatCode>General</c:formatCode>
                <c:ptCount val="3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</c:numCache>
            </c:numRef>
          </c:cat>
          <c:val>
            <c:numRef>
              <c:f>Foglio1!$E$2:$E$4</c:f>
              <c:numCache>
                <c:formatCode>General</c:formatCode>
                <c:ptCount val="3"/>
                <c:pt idx="0">
                  <c:v>102</c:v>
                </c:pt>
                <c:pt idx="1">
                  <c:v>120</c:v>
                </c:pt>
                <c:pt idx="2">
                  <c:v>144</c:v>
                </c:pt>
              </c:numCache>
            </c:numRef>
          </c:val>
        </c:ser>
        <c:ser>
          <c:idx val="4"/>
          <c:order val="4"/>
          <c:tx>
            <c:strRef>
              <c:f>Foglio1!$F$1</c:f>
              <c:strCache>
                <c:ptCount val="1"/>
                <c:pt idx="0">
                  <c:v>Video</c:v>
                </c:pt>
              </c:strCache>
            </c:strRef>
          </c:tx>
          <c:spPr>
            <a:solidFill>
              <a:schemeClr val="accent3">
                <a:lumMod val="75000"/>
              </a:schemeClr>
            </a:solidFill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 algn="ctr">
                  <a:defRPr lang="it-IT" sz="1800" b="1" i="0" u="none" strike="noStrike" kern="1200" baseline="0">
                    <a:solidFill>
                      <a:prstClr val="white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numRef>
              <c:f>Foglio1!$A$2:$A$4</c:f>
              <c:numCache>
                <c:formatCode>General</c:formatCode>
                <c:ptCount val="3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</c:numCache>
            </c:numRef>
          </c:cat>
          <c:val>
            <c:numRef>
              <c:f>Foglio1!$F$2:$F$4</c:f>
              <c:numCache>
                <c:formatCode>General</c:formatCode>
                <c:ptCount val="3"/>
                <c:pt idx="0">
                  <c:v>3081</c:v>
                </c:pt>
                <c:pt idx="1">
                  <c:v>3025</c:v>
                </c:pt>
                <c:pt idx="2">
                  <c:v>2968</c:v>
                </c:pt>
              </c:numCache>
            </c:numRef>
          </c:val>
        </c:ser>
        <c:ser>
          <c:idx val="5"/>
          <c:order val="5"/>
          <c:tx>
            <c:strRef>
              <c:f>Foglio1!$G$1</c:f>
              <c:strCache>
                <c:ptCount val="1"/>
                <c:pt idx="0">
                  <c:v>E-book</c:v>
                </c:pt>
              </c:strCache>
            </c:strRef>
          </c:tx>
          <c:invertIfNegative val="0"/>
          <c:dLbls>
            <c:spPr>
              <a:solidFill>
                <a:schemeClr val="accent6">
                  <a:lumMod val="75000"/>
                </a:schemeClr>
              </a:solidFill>
            </c:spPr>
            <c:txPr>
              <a:bodyPr/>
              <a:lstStyle/>
              <a:p>
                <a:pPr algn="ctr">
                  <a:defRPr lang="it-IT" sz="1800" b="1" i="0" u="none" strike="noStrike" kern="1200" baseline="0">
                    <a:solidFill>
                      <a:prstClr val="white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numRef>
              <c:f>Foglio1!$A$2:$A$4</c:f>
              <c:numCache>
                <c:formatCode>General</c:formatCode>
                <c:ptCount val="3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</c:numCache>
            </c:numRef>
          </c:cat>
          <c:val>
            <c:numRef>
              <c:f>Foglio1!$G$2:$G$4</c:f>
              <c:numCache>
                <c:formatCode>General</c:formatCode>
                <c:ptCount val="3"/>
                <c:pt idx="0">
                  <c:v>24</c:v>
                </c:pt>
                <c:pt idx="1">
                  <c:v>43</c:v>
                </c:pt>
                <c:pt idx="2">
                  <c:v>53</c:v>
                </c:pt>
              </c:numCache>
            </c:numRef>
          </c:val>
        </c:ser>
        <c:ser>
          <c:idx val="6"/>
          <c:order val="6"/>
          <c:tx>
            <c:strRef>
              <c:f>Foglio1!$H$1</c:f>
              <c:strCache>
                <c:ptCount val="1"/>
                <c:pt idx="0">
                  <c:v>Digital Advertising</c:v>
                </c:pt>
              </c:strCache>
            </c:strRef>
          </c:tx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>
                    <a:solidFill>
                      <a:schemeClr val="bg1"/>
                    </a:solidFill>
                    <a:latin typeface="Calibri" panose="020F0502020204030204" pitchFamily="34" charset="0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numRef>
              <c:f>Foglio1!$A$2:$A$4</c:f>
              <c:numCache>
                <c:formatCode>General</c:formatCode>
                <c:ptCount val="3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</c:numCache>
            </c:numRef>
          </c:cat>
          <c:val>
            <c:numRef>
              <c:f>Foglio1!$H$2:$H$4</c:f>
              <c:numCache>
                <c:formatCode>General</c:formatCode>
                <c:ptCount val="3"/>
                <c:pt idx="0">
                  <c:v>1498</c:v>
                </c:pt>
                <c:pt idx="1">
                  <c:v>1553</c:v>
                </c:pt>
                <c:pt idx="2">
                  <c:v>1759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99"/>
        <c:overlap val="100"/>
        <c:axId val="206460592"/>
        <c:axId val="206461152"/>
      </c:barChart>
      <c:catAx>
        <c:axId val="20646059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b="1">
                <a:latin typeface="Calibri" panose="020F0502020204030204" pitchFamily="34" charset="0"/>
              </a:defRPr>
            </a:pPr>
            <a:endParaRPr lang="it-IT"/>
          </a:p>
        </c:txPr>
        <c:crossAx val="206461152"/>
        <c:crosses val="autoZero"/>
        <c:auto val="1"/>
        <c:lblAlgn val="ctr"/>
        <c:lblOffset val="100"/>
        <c:noMultiLvlLbl val="0"/>
      </c:catAx>
      <c:valAx>
        <c:axId val="206461152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one"/>
        <c:crossAx val="206460592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75928608450610602"/>
          <c:y val="8.8483020697838463E-2"/>
          <c:w val="0.20893183775176655"/>
          <c:h val="0.8127507814258772"/>
        </c:manualLayout>
      </c:layout>
      <c:overlay val="0"/>
      <c:spPr>
        <a:ln>
          <a:solidFill>
            <a:schemeClr val="tx2">
              <a:lumMod val="50000"/>
            </a:schemeClr>
          </a:solidFill>
        </a:ln>
      </c:spPr>
      <c:txPr>
        <a:bodyPr/>
        <a:lstStyle/>
        <a:p>
          <a:pPr>
            <a:defRPr sz="1800" b="1">
              <a:latin typeface="Calibri" panose="020F0502020204030204" pitchFamily="34" charset="0"/>
            </a:defRPr>
          </a:pPr>
          <a:endParaRPr lang="it-IT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it-IT"/>
    </a:p>
  </c:txPr>
  <c:externalData r:id="rId1">
    <c:autoUpdate val="0"/>
  </c:externalData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Foglio1!$B$1</c:f>
              <c:strCache>
                <c:ptCount val="1"/>
                <c:pt idx="0">
                  <c:v>Serie 1</c:v>
                </c:pt>
              </c:strCache>
            </c:strRef>
          </c:tx>
          <c:spPr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 b="1">
                    <a:latin typeface="Calibri" panose="020F0502020204030204" pitchFamily="34" charset="0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Foglio1!$A$2:$A$10</c:f>
              <c:strCache>
                <c:ptCount val="9"/>
                <c:pt idx="0">
                  <c:v>Pinterest</c:v>
                </c:pt>
                <c:pt idx="1">
                  <c:v>Linkedin</c:v>
                </c:pt>
                <c:pt idx="2">
                  <c:v>Instagram</c:v>
                </c:pt>
                <c:pt idx="3">
                  <c:v>Google +</c:v>
                </c:pt>
                <c:pt idx="4">
                  <c:v>Twitter</c:v>
                </c:pt>
                <c:pt idx="5">
                  <c:v>Skype</c:v>
                </c:pt>
                <c:pt idx="6">
                  <c:v>Facebook Messenger </c:v>
                </c:pt>
                <c:pt idx="7">
                  <c:v>Facebook</c:v>
                </c:pt>
                <c:pt idx="8">
                  <c:v>Whatsapp</c:v>
                </c:pt>
              </c:strCache>
            </c:strRef>
          </c:cat>
          <c:val>
            <c:numRef>
              <c:f>Foglio1!$B$2:$B$10</c:f>
              <c:numCache>
                <c:formatCode>0.0%</c:formatCode>
                <c:ptCount val="9"/>
                <c:pt idx="0">
                  <c:v>4.4999999999999998E-2</c:v>
                </c:pt>
                <c:pt idx="1">
                  <c:v>0.05</c:v>
                </c:pt>
                <c:pt idx="2">
                  <c:v>0.06</c:v>
                </c:pt>
                <c:pt idx="3">
                  <c:v>9.5000000000000001E-2</c:v>
                </c:pt>
                <c:pt idx="4">
                  <c:v>0.1</c:v>
                </c:pt>
                <c:pt idx="5">
                  <c:v>0.14000000000000001</c:v>
                </c:pt>
                <c:pt idx="6">
                  <c:v>0.17</c:v>
                </c:pt>
                <c:pt idx="7">
                  <c:v>0.24</c:v>
                </c:pt>
                <c:pt idx="8">
                  <c:v>0.25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6"/>
        <c:axId val="308075968"/>
        <c:axId val="308087728"/>
      </c:barChart>
      <c:catAx>
        <c:axId val="308075968"/>
        <c:scaling>
          <c:orientation val="minMax"/>
        </c:scaling>
        <c:delete val="0"/>
        <c:axPos val="l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400" b="1">
                <a:latin typeface="Calibri" panose="020F0502020204030204" pitchFamily="34" charset="0"/>
              </a:defRPr>
            </a:pPr>
            <a:endParaRPr lang="it-IT"/>
          </a:p>
        </c:txPr>
        <c:crossAx val="308087728"/>
        <c:crosses val="autoZero"/>
        <c:auto val="1"/>
        <c:lblAlgn val="ctr"/>
        <c:lblOffset val="100"/>
        <c:noMultiLvlLbl val="0"/>
      </c:catAx>
      <c:valAx>
        <c:axId val="308087728"/>
        <c:scaling>
          <c:orientation val="minMax"/>
          <c:max val="0.35000000000000003"/>
          <c:min val="0"/>
        </c:scaling>
        <c:delete val="1"/>
        <c:axPos val="b"/>
        <c:numFmt formatCode="0.0%" sourceLinked="1"/>
        <c:majorTickMark val="out"/>
        <c:minorTickMark val="none"/>
        <c:tickLblPos val="nextTo"/>
        <c:crossAx val="308075968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it-IT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1.4923555502380077E-2"/>
          <c:y val="2.9587340261190347E-2"/>
          <c:w val="0.76941568458205511"/>
          <c:h val="0.86961831272103141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Foglio1!$A$2</c:f>
              <c:strCache>
                <c:ptCount val="1"/>
                <c:pt idx="0">
                  <c:v>Dispositivi e sistemi</c:v>
                </c:pt>
              </c:strCache>
            </c:strRef>
          </c:tx>
          <c:spPr>
            <a:solidFill>
              <a:schemeClr val="tx2">
                <a:lumMod val="50000"/>
              </a:schemeClr>
            </a:soli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/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>
                    <a:solidFill>
                      <a:schemeClr val="bg1"/>
                    </a:solidFill>
                    <a:latin typeface="Calibri" panose="020F0502020204030204" pitchFamily="34" charset="0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Foglio1!$B$1:$D$1</c:f>
              <c:strCache>
                <c:ptCount val="3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</c:strCache>
            </c:strRef>
          </c:cat>
          <c:val>
            <c:numRef>
              <c:f>Foglio1!$B$2:$D$2</c:f>
              <c:numCache>
                <c:formatCode>_-* #,##0.0_-;\-* #,##0.0_-;_-* "-"??_-;_-@_-</c:formatCode>
                <c:ptCount val="3"/>
                <c:pt idx="0">
                  <c:v>17292</c:v>
                </c:pt>
                <c:pt idx="1">
                  <c:v>16889</c:v>
                </c:pt>
                <c:pt idx="2">
                  <c:v>16880</c:v>
                </c:pt>
              </c:numCache>
            </c:numRef>
          </c:val>
        </c:ser>
        <c:ser>
          <c:idx val="1"/>
          <c:order val="1"/>
          <c:tx>
            <c:strRef>
              <c:f>Foglio1!$A$3</c:f>
              <c:strCache>
                <c:ptCount val="1"/>
                <c:pt idx="0">
                  <c:v>Software e soluzioni ICT </c:v>
                </c:pt>
              </c:strCache>
            </c:strRef>
          </c:tx>
          <c:spPr>
            <a:solidFill>
              <a:schemeClr val="accent6">
                <a:lumMod val="75000"/>
              </a:schemeClr>
            </a:soli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/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>
                    <a:solidFill>
                      <a:schemeClr val="bg1"/>
                    </a:solidFill>
                    <a:latin typeface="Calibri" panose="020F0502020204030204" pitchFamily="34" charset="0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Foglio1!$B$1:$D$1</c:f>
              <c:strCache>
                <c:ptCount val="3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</c:strCache>
            </c:strRef>
          </c:cat>
          <c:val>
            <c:numRef>
              <c:f>Foglio1!$B$3:$D$3</c:f>
              <c:numCache>
                <c:formatCode>_-* #,##0.0_-;\-* #,##0.0_-;_-* "-"??_-;_-@_-</c:formatCode>
                <c:ptCount val="3"/>
                <c:pt idx="0">
                  <c:v>5332</c:v>
                </c:pt>
                <c:pt idx="1">
                  <c:v>5475</c:v>
                </c:pt>
                <c:pt idx="2">
                  <c:v>5703</c:v>
                </c:pt>
              </c:numCache>
            </c:numRef>
          </c:val>
        </c:ser>
        <c:ser>
          <c:idx val="2"/>
          <c:order val="2"/>
          <c:tx>
            <c:strRef>
              <c:f>Foglio1!$A$4</c:f>
              <c:strCache>
                <c:ptCount val="1"/>
                <c:pt idx="0">
                  <c:v>Servizi ICT</c:v>
                </c:pt>
              </c:strCache>
            </c:strRef>
          </c:tx>
          <c:spPr>
            <a:solidFill>
              <a:schemeClr val="accent3">
                <a:lumMod val="75000"/>
              </a:schemeClr>
            </a:soli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/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>
                    <a:solidFill>
                      <a:schemeClr val="bg1"/>
                    </a:solidFill>
                    <a:latin typeface="Calibri" panose="020F0502020204030204" pitchFamily="34" charset="0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Foglio1!$B$1:$D$1</c:f>
              <c:strCache>
                <c:ptCount val="3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</c:strCache>
            </c:strRef>
          </c:cat>
          <c:val>
            <c:numRef>
              <c:f>Foglio1!$B$4:$D$4</c:f>
              <c:numCache>
                <c:formatCode>_-* #,##0.0_-;\-* #,##0.0_-;_-* "-"??_-;_-@_-</c:formatCode>
                <c:ptCount val="3"/>
                <c:pt idx="0">
                  <c:v>10525</c:v>
                </c:pt>
                <c:pt idx="1">
                  <c:v>10245</c:v>
                </c:pt>
                <c:pt idx="2">
                  <c:v>10215</c:v>
                </c:pt>
              </c:numCache>
            </c:numRef>
          </c:val>
        </c:ser>
        <c:ser>
          <c:idx val="3"/>
          <c:order val="3"/>
          <c:tx>
            <c:strRef>
              <c:f>Foglio1!$A$5</c:f>
              <c:strCache>
                <c:ptCount val="1"/>
                <c:pt idx="0">
                  <c:v>Servizi di rete TLC</c:v>
                </c:pt>
              </c:strCache>
            </c:strRef>
          </c:tx>
          <c:spPr>
            <a:solidFill>
              <a:schemeClr val="bg1">
                <a:lumMod val="50000"/>
              </a:scheme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/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>
                    <a:solidFill>
                      <a:schemeClr val="bg1"/>
                    </a:solidFill>
                    <a:latin typeface="Calibri" panose="020F0502020204030204" pitchFamily="34" charset="0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Foglio1!$B$1:$D$1</c:f>
              <c:strCache>
                <c:ptCount val="3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</c:strCache>
            </c:strRef>
          </c:cat>
          <c:val>
            <c:numRef>
              <c:f>Foglio1!$B$5:$D$5</c:f>
              <c:numCache>
                <c:formatCode>_-* #,##0.0_-;\-* #,##0.0_-;_-* "-"??_-;_-@_-</c:formatCode>
                <c:ptCount val="3"/>
                <c:pt idx="0">
                  <c:v>27780</c:v>
                </c:pt>
                <c:pt idx="1">
                  <c:v>24940</c:v>
                </c:pt>
                <c:pt idx="2">
                  <c:v>23175</c:v>
                </c:pt>
              </c:numCache>
            </c:numRef>
          </c:val>
        </c:ser>
        <c:ser>
          <c:idx val="4"/>
          <c:order val="4"/>
          <c:tx>
            <c:strRef>
              <c:f>Foglio1!$A$6</c:f>
              <c:strCache>
                <c:ptCount val="1"/>
                <c:pt idx="0">
                  <c:v>Contenuti e Pubblicità Digitali</c:v>
                </c:pt>
              </c:strCache>
            </c:strRef>
          </c:tx>
          <c:spPr>
            <a:solidFill>
              <a:schemeClr val="accent5">
                <a:lumMod val="75000"/>
              </a:scheme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invertIfNegative val="0"/>
          <c:dPt>
            <c:idx val="2"/>
            <c:invertIfNegative val="0"/>
            <c:bubble3D val="0"/>
          </c:dPt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800" b="1">
                    <a:solidFill>
                      <a:schemeClr val="bg1"/>
                    </a:solidFill>
                    <a:latin typeface="Calibri" panose="020F0502020204030204" pitchFamily="34" charset="0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Foglio1!$B$1:$D$1</c:f>
              <c:strCache>
                <c:ptCount val="3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</c:strCache>
            </c:strRef>
          </c:cat>
          <c:val>
            <c:numRef>
              <c:f>Foglio1!$B$6:$D$6</c:f>
              <c:numCache>
                <c:formatCode>_-* #,##0.0_-;\-* #,##0.0_-;_-* "-"??_-;_-@_-</c:formatCode>
                <c:ptCount val="3"/>
                <c:pt idx="0">
                  <c:v>7212</c:v>
                </c:pt>
                <c:pt idx="1">
                  <c:v>7613</c:v>
                </c:pt>
                <c:pt idx="2">
                  <c:v>8261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8"/>
        <c:overlap val="100"/>
        <c:axId val="203646512"/>
        <c:axId val="203647072"/>
      </c:barChart>
      <c:catAx>
        <c:axId val="203646512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b="1">
                <a:solidFill>
                  <a:schemeClr val="tx2">
                    <a:lumMod val="50000"/>
                  </a:schemeClr>
                </a:solidFill>
                <a:latin typeface="Calibri" panose="020F0502020204030204" pitchFamily="34" charset="0"/>
              </a:defRPr>
            </a:pPr>
            <a:endParaRPr lang="it-IT"/>
          </a:p>
        </c:txPr>
        <c:crossAx val="203647072"/>
        <c:crosses val="autoZero"/>
        <c:auto val="1"/>
        <c:lblAlgn val="ctr"/>
        <c:lblOffset val="100"/>
        <c:noMultiLvlLbl val="0"/>
      </c:catAx>
      <c:valAx>
        <c:axId val="203647072"/>
        <c:scaling>
          <c:orientation val="minMax"/>
        </c:scaling>
        <c:delete val="1"/>
        <c:axPos val="l"/>
        <c:numFmt formatCode="_-* #,##0.0_-;\-* #,##0.0_-;_-* &quot;-&quot;??_-;_-@_-" sourceLinked="1"/>
        <c:majorTickMark val="out"/>
        <c:minorTickMark val="none"/>
        <c:tickLblPos val="none"/>
        <c:crossAx val="203646512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78416596873851618"/>
          <c:y val="0.23395898097557319"/>
          <c:w val="0.19955378889525094"/>
          <c:h val="0.67373360041714558"/>
        </c:manualLayout>
      </c:layout>
      <c:overlay val="0"/>
      <c:spPr>
        <a:ln>
          <a:solidFill>
            <a:schemeClr val="tx2">
              <a:lumMod val="75000"/>
            </a:schemeClr>
          </a:solidFill>
        </a:ln>
      </c:spPr>
      <c:txPr>
        <a:bodyPr/>
        <a:lstStyle/>
        <a:p>
          <a:pPr>
            <a:defRPr sz="1600" b="1">
              <a:solidFill>
                <a:schemeClr val="tx2">
                  <a:lumMod val="75000"/>
                </a:schemeClr>
              </a:solidFill>
              <a:latin typeface="Calibri" panose="020F0502020204030204" pitchFamily="34" charset="0"/>
            </a:defRPr>
          </a:pPr>
          <a:endParaRPr lang="it-IT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it-IT"/>
    </a:p>
  </c:txPr>
  <c:externalData r:id="rId1">
    <c:autoUpdate val="0"/>
  </c:externalData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4.294340293115622E-2"/>
          <c:y val="5.610160132523468E-2"/>
          <c:w val="0.91411319413768755"/>
          <c:h val="0.6666763429833556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Foglio1!$A$2</c:f>
              <c:strCache>
                <c:ptCount val="1"/>
                <c:pt idx="0">
                  <c:v>Categoria 1</c:v>
                </c:pt>
              </c:strCache>
            </c:strRef>
          </c:tx>
          <c:spPr>
            <a:solidFill>
              <a:schemeClr val="bg2">
                <a:lumMod val="50000"/>
              </a:schemeClr>
            </a:solidFill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800" b="1">
                    <a:latin typeface="Calibri" panose="020F0502020204030204" pitchFamily="34" charset="0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Foglio1!$B$1:$E$1</c:f>
              <c:strCache>
                <c:ptCount val="4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2014E</c:v>
                </c:pt>
              </c:strCache>
            </c:strRef>
          </c:cat>
          <c:val>
            <c:numRef>
              <c:f>Foglio1!$B$2:$E$2</c:f>
              <c:numCache>
                <c:formatCode>General</c:formatCode>
                <c:ptCount val="4"/>
                <c:pt idx="0">
                  <c:v>8.1</c:v>
                </c:pt>
                <c:pt idx="1">
                  <c:v>9.6</c:v>
                </c:pt>
                <c:pt idx="2">
                  <c:v>11.3</c:v>
                </c:pt>
                <c:pt idx="3">
                  <c:v>13.2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90"/>
        <c:axId val="316435024"/>
        <c:axId val="316423824"/>
      </c:barChart>
      <c:catAx>
        <c:axId val="316435024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400" b="1">
                <a:latin typeface="Calibri" panose="020F0502020204030204" pitchFamily="34" charset="0"/>
              </a:defRPr>
            </a:pPr>
            <a:endParaRPr lang="it-IT"/>
          </a:p>
        </c:txPr>
        <c:crossAx val="316423824"/>
        <c:crosses val="autoZero"/>
        <c:auto val="1"/>
        <c:lblAlgn val="ctr"/>
        <c:lblOffset val="100"/>
        <c:noMultiLvlLbl val="0"/>
      </c:catAx>
      <c:valAx>
        <c:axId val="316423824"/>
        <c:scaling>
          <c:orientation val="minMax"/>
          <c:max val="15.5"/>
          <c:min val="0"/>
        </c:scaling>
        <c:delete val="1"/>
        <c:axPos val="l"/>
        <c:numFmt formatCode="General" sourceLinked="1"/>
        <c:majorTickMark val="out"/>
        <c:minorTickMark val="none"/>
        <c:tickLblPos val="nextTo"/>
        <c:crossAx val="316435024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it-IT"/>
    </a:p>
  </c:txPr>
  <c:externalData r:id="rId1">
    <c:autoUpdate val="0"/>
  </c:externalData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Foglio1!$A$2</c:f>
              <c:strCache>
                <c:ptCount val="1"/>
                <c:pt idx="0">
                  <c:v>Categoria 1</c:v>
                </c:pt>
              </c:strCache>
            </c:strRef>
          </c:tx>
          <c:spPr>
            <a:solidFill>
              <a:schemeClr val="bg1">
                <a:lumMod val="50000"/>
              </a:schemeClr>
            </a:solidFill>
            <a:effectLst/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800" b="1">
                    <a:latin typeface="Calibri" panose="020F0502020204030204" pitchFamily="34" charset="0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Foglio1!$B$1:$E$1</c:f>
              <c:strCache>
                <c:ptCount val="4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2014E</c:v>
                </c:pt>
              </c:strCache>
            </c:strRef>
          </c:cat>
          <c:val>
            <c:numRef>
              <c:f>Foglio1!$B$2:$E$2</c:f>
              <c:numCache>
                <c:formatCode>General</c:formatCode>
                <c:ptCount val="4"/>
                <c:pt idx="0">
                  <c:v>74</c:v>
                </c:pt>
                <c:pt idx="1">
                  <c:v>144</c:v>
                </c:pt>
                <c:pt idx="2">
                  <c:v>510</c:v>
                </c:pt>
                <c:pt idx="3">
                  <c:v>1200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90"/>
        <c:axId val="316433344"/>
        <c:axId val="316426064"/>
      </c:barChart>
      <c:catAx>
        <c:axId val="316433344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400" b="1"/>
            </a:pPr>
            <a:endParaRPr lang="it-IT"/>
          </a:p>
        </c:txPr>
        <c:crossAx val="316426064"/>
        <c:crosses val="autoZero"/>
        <c:auto val="1"/>
        <c:lblAlgn val="ctr"/>
        <c:lblOffset val="100"/>
        <c:noMultiLvlLbl val="0"/>
      </c:catAx>
      <c:valAx>
        <c:axId val="316426064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316433344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it-IT"/>
    </a:p>
  </c:txPr>
  <c:externalData r:id="rId1">
    <c:autoUpdate val="0"/>
  </c:externalData>
</c:chartSpace>
</file>

<file path=ppt/charts/chart2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Foglio1!$A$2</c:f>
              <c:strCache>
                <c:ptCount val="1"/>
                <c:pt idx="0">
                  <c:v>Categoria 1</c:v>
                </c:pt>
              </c:strCache>
            </c:strRef>
          </c:tx>
          <c:spPr>
            <a:solidFill>
              <a:schemeClr val="tx2">
                <a:lumMod val="60000"/>
                <a:lumOff val="40000"/>
              </a:schemeClr>
            </a:solidFill>
            <a:effectLst/>
          </c:spPr>
          <c:invertIfNegative val="0"/>
          <c:dLbls>
            <c:dLbl>
              <c:idx val="0"/>
              <c:layout>
                <c:manualLayout>
                  <c:x val="-2.6710182531498559E-3"/>
                  <c:y val="3.527385846017109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2.6710182531498069E-3"/>
                  <c:y val="2.519561318583649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-5.3420365062997119E-3"/>
                  <c:y val="3.023473582300379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-2.6710182531497584E-3"/>
                  <c:y val="2.519561318583649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800" b="1">
                    <a:latin typeface="Calibri" panose="020F0502020204030204" pitchFamily="34" charset="0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Foglio1!$B$1:$E$1</c:f>
              <c:strCache>
                <c:ptCount val="4"/>
                <c:pt idx="0">
                  <c:v>Utenti Internet attivi</c:v>
                </c:pt>
                <c:pt idx="1">
                  <c:v>Utenti mobile Internet attivi</c:v>
                </c:pt>
                <c:pt idx="2">
                  <c:v>Numero account attivi su Social media</c:v>
                </c:pt>
                <c:pt idx="3">
                  <c:v>Numero mobile account attivi su Social media</c:v>
                </c:pt>
              </c:strCache>
            </c:strRef>
          </c:cat>
          <c:val>
            <c:numRef>
              <c:f>Foglio1!$B$2:$E$2</c:f>
              <c:numCache>
                <c:formatCode>General</c:formatCode>
                <c:ptCount val="4"/>
                <c:pt idx="0">
                  <c:v>36.6</c:v>
                </c:pt>
                <c:pt idx="1">
                  <c:v>25.8</c:v>
                </c:pt>
                <c:pt idx="2">
                  <c:v>28</c:v>
                </c:pt>
                <c:pt idx="3">
                  <c:v>22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90"/>
        <c:axId val="316432224"/>
        <c:axId val="316431104"/>
      </c:barChart>
      <c:catAx>
        <c:axId val="316432224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100" b="1">
                <a:latin typeface="Calibri" panose="020F0502020204030204" pitchFamily="34" charset="0"/>
              </a:defRPr>
            </a:pPr>
            <a:endParaRPr lang="it-IT"/>
          </a:p>
        </c:txPr>
        <c:crossAx val="316431104"/>
        <c:crosses val="autoZero"/>
        <c:auto val="1"/>
        <c:lblAlgn val="ctr"/>
        <c:lblOffset val="100"/>
        <c:noMultiLvlLbl val="0"/>
      </c:catAx>
      <c:valAx>
        <c:axId val="316431104"/>
        <c:scaling>
          <c:orientation val="minMax"/>
          <c:max val="45"/>
          <c:min val="0"/>
        </c:scaling>
        <c:delete val="1"/>
        <c:axPos val="l"/>
        <c:numFmt formatCode="General" sourceLinked="1"/>
        <c:majorTickMark val="out"/>
        <c:minorTickMark val="none"/>
        <c:tickLblPos val="nextTo"/>
        <c:crossAx val="316432224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it-IT"/>
    </a:p>
  </c:txPr>
  <c:externalData r:id="rId1">
    <c:autoUpdate val="0"/>
  </c:externalData>
</c:chartSpace>
</file>

<file path=ppt/charts/chart2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1.492355550238008E-2"/>
          <c:y val="2.9587340261190354E-2"/>
          <c:w val="0.76941568458205511"/>
          <c:h val="0.86961831272103152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Foglio1!$A$2</c:f>
              <c:strCache>
                <c:ptCount val="1"/>
                <c:pt idx="0">
                  <c:v>Dispositivi e sistemi</c:v>
                </c:pt>
              </c:strCache>
            </c:strRef>
          </c:tx>
          <c:spPr>
            <a:solidFill>
              <a:schemeClr val="tx2">
                <a:lumMod val="50000"/>
              </a:schemeClr>
            </a:solidFill>
            <a:scene3d>
              <a:camera prst="orthographicFront"/>
              <a:lightRig rig="threePt" dir="t"/>
            </a:scene3d>
            <a:sp3d/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 b="1">
                    <a:solidFill>
                      <a:schemeClr val="bg1"/>
                    </a:solidFill>
                    <a:latin typeface="Calibri" panose="020F0502020204030204" pitchFamily="34" charset="0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Foglio1!$B$1:$F$1</c:f>
              <c:strCache>
                <c:ptCount val="5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  <c:pt idx="4">
                  <c:v>2015</c:v>
                </c:pt>
              </c:strCache>
            </c:strRef>
          </c:cat>
          <c:val>
            <c:numRef>
              <c:f>Foglio1!$B$2:$F$2</c:f>
              <c:numCache>
                <c:formatCode>_-* #,##0.0_-;\-* #,##0.0_-;_-* "-"??_-;_-@_-</c:formatCode>
                <c:ptCount val="5"/>
                <c:pt idx="0" formatCode="General">
                  <c:v>17290</c:v>
                </c:pt>
                <c:pt idx="1">
                  <c:v>17292</c:v>
                </c:pt>
                <c:pt idx="2">
                  <c:v>16889</c:v>
                </c:pt>
                <c:pt idx="3">
                  <c:v>16880</c:v>
                </c:pt>
                <c:pt idx="4" formatCode="General">
                  <c:v>17097</c:v>
                </c:pt>
              </c:numCache>
            </c:numRef>
          </c:val>
        </c:ser>
        <c:ser>
          <c:idx val="1"/>
          <c:order val="1"/>
          <c:tx>
            <c:strRef>
              <c:f>Foglio1!$A$3</c:f>
              <c:strCache>
                <c:ptCount val="1"/>
                <c:pt idx="0">
                  <c:v>Software e soluzioni ICT </c:v>
                </c:pt>
              </c:strCache>
            </c:strRef>
          </c:tx>
          <c:spPr>
            <a:solidFill>
              <a:schemeClr val="accent6">
                <a:lumMod val="75000"/>
              </a:schemeClr>
            </a:solidFill>
            <a:scene3d>
              <a:camera prst="orthographicFront"/>
              <a:lightRig rig="threePt" dir="t"/>
            </a:scene3d>
            <a:sp3d/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 b="1">
                    <a:solidFill>
                      <a:schemeClr val="bg1"/>
                    </a:solidFill>
                    <a:latin typeface="Calibri" panose="020F0502020204030204" pitchFamily="34" charset="0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Foglio1!$B$1:$F$1</c:f>
              <c:strCache>
                <c:ptCount val="5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  <c:pt idx="4">
                  <c:v>2015</c:v>
                </c:pt>
              </c:strCache>
            </c:strRef>
          </c:cat>
          <c:val>
            <c:numRef>
              <c:f>Foglio1!$B$3:$F$3</c:f>
              <c:numCache>
                <c:formatCode>_-* #,##0.0_-;\-* #,##0.0_-;_-* "-"??_-;_-@_-</c:formatCode>
                <c:ptCount val="5"/>
                <c:pt idx="0" formatCode="General">
                  <c:v>5205</c:v>
                </c:pt>
                <c:pt idx="1">
                  <c:v>5332</c:v>
                </c:pt>
                <c:pt idx="2">
                  <c:v>5475</c:v>
                </c:pt>
                <c:pt idx="3">
                  <c:v>5703</c:v>
                </c:pt>
                <c:pt idx="4" formatCode="General">
                  <c:v>6023</c:v>
                </c:pt>
              </c:numCache>
            </c:numRef>
          </c:val>
        </c:ser>
        <c:ser>
          <c:idx val="2"/>
          <c:order val="2"/>
          <c:tx>
            <c:strRef>
              <c:f>Foglio1!$A$4</c:f>
              <c:strCache>
                <c:ptCount val="1"/>
                <c:pt idx="0">
                  <c:v>Servizi ICT</c:v>
                </c:pt>
              </c:strCache>
            </c:strRef>
          </c:tx>
          <c:spPr>
            <a:solidFill>
              <a:schemeClr val="accent3">
                <a:lumMod val="75000"/>
              </a:schemeClr>
            </a:solidFill>
            <a:scene3d>
              <a:camera prst="orthographicFront"/>
              <a:lightRig rig="threePt" dir="t"/>
            </a:scene3d>
            <a:sp3d/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 b="1">
                    <a:solidFill>
                      <a:schemeClr val="bg1"/>
                    </a:solidFill>
                    <a:latin typeface="Calibri" panose="020F0502020204030204" pitchFamily="34" charset="0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Foglio1!$B$1:$F$1</c:f>
              <c:strCache>
                <c:ptCount val="5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  <c:pt idx="4">
                  <c:v>2015</c:v>
                </c:pt>
              </c:strCache>
            </c:strRef>
          </c:cat>
          <c:val>
            <c:numRef>
              <c:f>Foglio1!$B$4:$F$4</c:f>
              <c:numCache>
                <c:formatCode>_-* #,##0.0_-;\-* #,##0.0_-;_-* "-"??_-;_-@_-</c:formatCode>
                <c:ptCount val="5"/>
                <c:pt idx="0" formatCode="General">
                  <c:v>10781</c:v>
                </c:pt>
                <c:pt idx="1">
                  <c:v>10525</c:v>
                </c:pt>
                <c:pt idx="2">
                  <c:v>10245</c:v>
                </c:pt>
                <c:pt idx="3">
                  <c:v>10215</c:v>
                </c:pt>
                <c:pt idx="4" formatCode="General">
                  <c:v>10281</c:v>
                </c:pt>
              </c:numCache>
            </c:numRef>
          </c:val>
        </c:ser>
        <c:ser>
          <c:idx val="3"/>
          <c:order val="3"/>
          <c:tx>
            <c:strRef>
              <c:f>Foglio1!$A$5</c:f>
              <c:strCache>
                <c:ptCount val="1"/>
                <c:pt idx="0">
                  <c:v>Servizi di rete TLC</c:v>
                </c:pt>
              </c:strCache>
            </c:strRef>
          </c:tx>
          <c:spPr>
            <a:solidFill>
              <a:schemeClr val="bg1">
                <a:lumMod val="50000"/>
              </a:schemeClr>
            </a:solidFill>
            <a:ln>
              <a:noFill/>
            </a:ln>
            <a:scene3d>
              <a:camera prst="orthographicFront"/>
              <a:lightRig rig="threePt" dir="t"/>
            </a:scene3d>
            <a:sp3d/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 b="1">
                    <a:solidFill>
                      <a:schemeClr val="bg1"/>
                    </a:solidFill>
                    <a:latin typeface="Calibri" panose="020F0502020204030204" pitchFamily="34" charset="0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Foglio1!$B$1:$F$1</c:f>
              <c:strCache>
                <c:ptCount val="5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  <c:pt idx="4">
                  <c:v>2015</c:v>
                </c:pt>
              </c:strCache>
            </c:strRef>
          </c:cat>
          <c:val>
            <c:numRef>
              <c:f>Foglio1!$B$5:$F$5</c:f>
              <c:numCache>
                <c:formatCode>_-* #,##0.0_-;\-* #,##0.0_-;_-* "-"??_-;_-@_-</c:formatCode>
                <c:ptCount val="5"/>
                <c:pt idx="0" formatCode="General">
                  <c:v>29395</c:v>
                </c:pt>
                <c:pt idx="1">
                  <c:v>27780</c:v>
                </c:pt>
                <c:pt idx="2">
                  <c:v>24940</c:v>
                </c:pt>
                <c:pt idx="3">
                  <c:v>23175</c:v>
                </c:pt>
                <c:pt idx="4" formatCode="General">
                  <c:v>22520</c:v>
                </c:pt>
              </c:numCache>
            </c:numRef>
          </c:val>
        </c:ser>
        <c:ser>
          <c:idx val="4"/>
          <c:order val="4"/>
          <c:tx>
            <c:strRef>
              <c:f>Foglio1!$A$6</c:f>
              <c:strCache>
                <c:ptCount val="1"/>
                <c:pt idx="0">
                  <c:v>Contenuti e Pubblicità Digitali</c:v>
                </c:pt>
              </c:strCache>
            </c:strRef>
          </c:tx>
          <c:spPr>
            <a:solidFill>
              <a:schemeClr val="accent5">
                <a:lumMod val="75000"/>
              </a:schemeClr>
            </a:solidFill>
            <a:ln>
              <a:noFill/>
            </a:ln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 b="1">
                    <a:solidFill>
                      <a:schemeClr val="bg1"/>
                    </a:solidFill>
                    <a:latin typeface="Calibri" panose="020F0502020204030204" pitchFamily="34" charset="0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Foglio1!$B$1:$F$1</c:f>
              <c:strCache>
                <c:ptCount val="5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  <c:pt idx="4">
                  <c:v>2015</c:v>
                </c:pt>
              </c:strCache>
            </c:strRef>
          </c:cat>
          <c:val>
            <c:numRef>
              <c:f>Foglio1!$B$6:$F$6</c:f>
              <c:numCache>
                <c:formatCode>_-* #,##0.0_-;\-* #,##0.0_-;_-* "-"??_-;_-@_-</c:formatCode>
                <c:ptCount val="5"/>
                <c:pt idx="0" formatCode="General">
                  <c:v>6729</c:v>
                </c:pt>
                <c:pt idx="1">
                  <c:v>7212</c:v>
                </c:pt>
                <c:pt idx="2">
                  <c:v>7613</c:v>
                </c:pt>
                <c:pt idx="3">
                  <c:v>8261</c:v>
                </c:pt>
                <c:pt idx="4" formatCode="General">
                  <c:v>9030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8"/>
        <c:overlap val="100"/>
        <c:axId val="208675232"/>
        <c:axId val="208675792"/>
      </c:barChart>
      <c:catAx>
        <c:axId val="208675232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b="1">
                <a:solidFill>
                  <a:schemeClr val="tx2">
                    <a:lumMod val="50000"/>
                  </a:schemeClr>
                </a:solidFill>
              </a:defRPr>
            </a:pPr>
            <a:endParaRPr lang="it-IT"/>
          </a:p>
        </c:txPr>
        <c:crossAx val="208675792"/>
        <c:crosses val="autoZero"/>
        <c:auto val="1"/>
        <c:lblAlgn val="ctr"/>
        <c:lblOffset val="100"/>
        <c:noMultiLvlLbl val="0"/>
      </c:catAx>
      <c:valAx>
        <c:axId val="208675792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one"/>
        <c:crossAx val="208675232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78416596873851618"/>
          <c:y val="0.14250720198643937"/>
          <c:w val="0.18463023339287085"/>
          <c:h val="0.75711610478959113"/>
        </c:manualLayout>
      </c:layout>
      <c:overlay val="0"/>
      <c:spPr>
        <a:ln>
          <a:solidFill>
            <a:schemeClr val="tx2">
              <a:lumMod val="75000"/>
            </a:schemeClr>
          </a:solidFill>
        </a:ln>
      </c:spPr>
      <c:txPr>
        <a:bodyPr/>
        <a:lstStyle/>
        <a:p>
          <a:pPr>
            <a:defRPr sz="1600" b="1">
              <a:solidFill>
                <a:schemeClr val="tx2">
                  <a:lumMod val="75000"/>
                </a:schemeClr>
              </a:solidFill>
              <a:latin typeface="Calibri" panose="020F0502020204030204" pitchFamily="34" charset="0"/>
            </a:defRPr>
          </a:pPr>
          <a:endParaRPr lang="it-IT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it-IT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1.4923555502380085E-2"/>
          <c:y val="2.9587340261190365E-2"/>
          <c:w val="0.76941568458205511"/>
          <c:h val="0.86961831272103163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Foglio1!$A$2</c:f>
              <c:strCache>
                <c:ptCount val="1"/>
                <c:pt idx="0">
                  <c:v>Infrastrutture ICT</c:v>
                </c:pt>
              </c:strCache>
            </c:strRef>
          </c:tx>
          <c:spPr>
            <a:solidFill>
              <a:schemeClr val="accent3">
                <a:lumMod val="75000"/>
              </a:schemeClr>
            </a:solidFill>
            <a:scene3d>
              <a:camera prst="orthographicFront"/>
              <a:lightRig rig="threePt" dir="t"/>
            </a:scene3d>
            <a:sp3d/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>
                    <a:solidFill>
                      <a:schemeClr val="bg1"/>
                    </a:solidFill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Foglio1!$B$1:$D$1</c:f>
              <c:strCache>
                <c:ptCount val="3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</c:strCache>
            </c:strRef>
          </c:cat>
          <c:val>
            <c:numRef>
              <c:f>Foglio1!$B$2:$D$2</c:f>
              <c:numCache>
                <c:formatCode>_-* #,##0.0_-;\-* #,##0.0_-;_-* "-"??_-;_-@_-</c:formatCode>
                <c:ptCount val="3"/>
                <c:pt idx="0">
                  <c:v>5021</c:v>
                </c:pt>
                <c:pt idx="1">
                  <c:v>5133</c:v>
                </c:pt>
                <c:pt idx="2">
                  <c:v>5240</c:v>
                </c:pt>
              </c:numCache>
            </c:numRef>
          </c:val>
        </c:ser>
        <c:ser>
          <c:idx val="1"/>
          <c:order val="1"/>
          <c:tx>
            <c:strRef>
              <c:f>Foglio1!$A$3</c:f>
              <c:strCache>
                <c:ptCount val="1"/>
                <c:pt idx="0">
                  <c:v>Personal &amp; Mobile Devices</c:v>
                </c:pt>
              </c:strCache>
            </c:strRef>
          </c:tx>
          <c:spPr>
            <a:solidFill>
              <a:schemeClr val="accent6">
                <a:lumMod val="75000"/>
              </a:schemeClr>
            </a:solidFill>
            <a:scene3d>
              <a:camera prst="orthographicFront"/>
              <a:lightRig rig="threePt" dir="t"/>
            </a:scene3d>
            <a:sp3d/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>
                    <a:solidFill>
                      <a:schemeClr val="bg1"/>
                    </a:solidFill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Foglio1!$B$1:$D$1</c:f>
              <c:strCache>
                <c:ptCount val="3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</c:strCache>
            </c:strRef>
          </c:cat>
          <c:val>
            <c:numRef>
              <c:f>Foglio1!$B$3:$D$3</c:f>
              <c:numCache>
                <c:formatCode>_-* #,##0.0_-;\-* #,##0.0_-;_-* "-"??_-;_-@_-</c:formatCode>
                <c:ptCount val="3"/>
                <c:pt idx="0">
                  <c:v>5953</c:v>
                </c:pt>
                <c:pt idx="1">
                  <c:v>5902</c:v>
                </c:pt>
                <c:pt idx="2">
                  <c:v>5705</c:v>
                </c:pt>
              </c:numCache>
            </c:numRef>
          </c:val>
        </c:ser>
        <c:ser>
          <c:idx val="2"/>
          <c:order val="2"/>
          <c:tx>
            <c:strRef>
              <c:f>Foglio1!$A$4</c:f>
              <c:strCache>
                <c:ptCount val="1"/>
                <c:pt idx="0">
                  <c:v>Enterprise &amp; Specialized Systems *</c:v>
                </c:pt>
              </c:strCache>
            </c:strRef>
          </c:tx>
          <c:spPr>
            <a:solidFill>
              <a:schemeClr val="bg1">
                <a:lumMod val="50000"/>
              </a:schemeClr>
            </a:solidFill>
            <a:scene3d>
              <a:camera prst="orthographicFront"/>
              <a:lightRig rig="threePt" dir="t"/>
            </a:scene3d>
            <a:sp3d/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>
                    <a:solidFill>
                      <a:schemeClr val="bg1"/>
                    </a:solidFill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Foglio1!$B$1:$D$1</c:f>
              <c:strCache>
                <c:ptCount val="3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</c:strCache>
            </c:strRef>
          </c:cat>
          <c:val>
            <c:numRef>
              <c:f>Foglio1!$B$4:$D$4</c:f>
              <c:numCache>
                <c:formatCode>_-* #,##0.0_-;\-* #,##0.0_-;_-* "-"??_-;_-@_-</c:formatCode>
                <c:ptCount val="3"/>
                <c:pt idx="0">
                  <c:v>4103</c:v>
                </c:pt>
                <c:pt idx="1">
                  <c:v>3729</c:v>
                </c:pt>
                <c:pt idx="2">
                  <c:v>3734</c:v>
                </c:pt>
              </c:numCache>
            </c:numRef>
          </c:val>
        </c:ser>
        <c:ser>
          <c:idx val="3"/>
          <c:order val="3"/>
          <c:tx>
            <c:strRef>
              <c:f>Foglio1!$A$5</c:f>
              <c:strCache>
                <c:ptCount val="1"/>
                <c:pt idx="0">
                  <c:v>Home &amp; Office Devices</c:v>
                </c:pt>
              </c:strCache>
            </c:strRef>
          </c:tx>
          <c:spPr>
            <a:solidFill>
              <a:schemeClr val="tx2">
                <a:lumMod val="50000"/>
              </a:schemeClr>
            </a:solidFill>
            <a:ln>
              <a:noFill/>
            </a:ln>
            <a:scene3d>
              <a:camera prst="orthographicFront"/>
              <a:lightRig rig="threePt" dir="t"/>
            </a:scene3d>
            <a:sp3d/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>
                    <a:solidFill>
                      <a:schemeClr val="bg1"/>
                    </a:solidFill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Foglio1!$B$1:$D$1</c:f>
              <c:strCache>
                <c:ptCount val="3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</c:strCache>
            </c:strRef>
          </c:cat>
          <c:val>
            <c:numRef>
              <c:f>Foglio1!$B$5:$D$5</c:f>
              <c:numCache>
                <c:formatCode>_-* #,##0.0_-;\-* #,##0.0_-;_-* "-"??_-;_-@_-</c:formatCode>
                <c:ptCount val="3"/>
                <c:pt idx="0">
                  <c:v>2215</c:v>
                </c:pt>
                <c:pt idx="1">
                  <c:v>2125</c:v>
                </c:pt>
                <c:pt idx="2">
                  <c:v>2201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8"/>
        <c:overlap val="100"/>
        <c:axId val="204395808"/>
        <c:axId val="204396368"/>
      </c:barChart>
      <c:catAx>
        <c:axId val="20439580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800" b="1">
                <a:solidFill>
                  <a:schemeClr val="tx2"/>
                </a:solidFill>
              </a:defRPr>
            </a:pPr>
            <a:endParaRPr lang="it-IT"/>
          </a:p>
        </c:txPr>
        <c:crossAx val="204396368"/>
        <c:crosses val="autoZero"/>
        <c:auto val="1"/>
        <c:lblAlgn val="ctr"/>
        <c:lblOffset val="100"/>
        <c:noMultiLvlLbl val="0"/>
      </c:catAx>
      <c:valAx>
        <c:axId val="204396368"/>
        <c:scaling>
          <c:orientation val="minMax"/>
        </c:scaling>
        <c:delete val="1"/>
        <c:axPos val="l"/>
        <c:numFmt formatCode="_-* #,##0.0_-;\-* #,##0.0_-;_-* &quot;-&quot;??_-;_-@_-" sourceLinked="1"/>
        <c:majorTickMark val="out"/>
        <c:minorTickMark val="none"/>
        <c:tickLblPos val="nextTo"/>
        <c:crossAx val="204395808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78601758435763935"/>
          <c:y val="0.18949312992136755"/>
          <c:w val="0.1690887241550775"/>
          <c:h val="0.70583083901963894"/>
        </c:manualLayout>
      </c:layout>
      <c:overlay val="0"/>
      <c:spPr>
        <a:ln>
          <a:solidFill>
            <a:schemeClr val="accent1">
              <a:lumMod val="50000"/>
            </a:schemeClr>
          </a:solidFill>
        </a:ln>
      </c:spPr>
      <c:txPr>
        <a:bodyPr/>
        <a:lstStyle/>
        <a:p>
          <a:pPr>
            <a:defRPr sz="1600" b="1">
              <a:solidFill>
                <a:schemeClr val="tx2">
                  <a:lumMod val="50000"/>
                </a:schemeClr>
              </a:solidFill>
            </a:defRPr>
          </a:pPr>
          <a:endParaRPr lang="it-IT"/>
        </a:p>
      </c:txPr>
    </c:legend>
    <c:plotVisOnly val="1"/>
    <c:dispBlanksAs val="gap"/>
    <c:showDLblsOverMax val="0"/>
  </c:chart>
  <c:txPr>
    <a:bodyPr/>
    <a:lstStyle/>
    <a:p>
      <a:pPr>
        <a:defRPr sz="1870">
          <a:latin typeface="Calibri" panose="020F0502020204030204" pitchFamily="34" charset="0"/>
        </a:defRPr>
      </a:pPr>
      <a:endParaRPr lang="it-IT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1.5432098765432109E-3"/>
          <c:y val="4.4896522574311842E-2"/>
          <c:w val="0.96318227026478465"/>
          <c:h val="0.77857000884598171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Foglio1!$A$2</c:f>
              <c:strCache>
                <c:ptCount val="1"/>
                <c:pt idx="0">
                  <c:v>PC notebook</c:v>
                </c:pt>
              </c:strCache>
            </c:strRef>
          </c:tx>
          <c:spPr>
            <a:solidFill>
              <a:schemeClr val="accent3">
                <a:lumMod val="75000"/>
              </a:schemeClr>
            </a:soli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/>
          </c:spPr>
          <c:invertIfNegative val="0"/>
          <c:dLbls>
            <c:dLbl>
              <c:idx val="0"/>
              <c:layout>
                <c:manualLayout>
                  <c:x val="1.5432098765432109E-3"/>
                  <c:y val="-5.61206532178897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1.5432098765432109E-3"/>
                  <c:y val="2.806032660894515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4.4894600449528893E-3"/>
                  <c:y val="-5.6119832839086302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lang="it-IT" sz="1599" b="1">
                    <a:solidFill>
                      <a:schemeClr val="bg1"/>
                    </a:solidFill>
                    <a:latin typeface="Calibri" panose="020F0502020204030204" pitchFamily="34" charset="0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Foglio1!$B$1:$D$1</c:f>
              <c:strCache>
                <c:ptCount val="3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</c:strCache>
            </c:strRef>
          </c:cat>
          <c:val>
            <c:numRef>
              <c:f>Foglio1!$B$2:$D$2</c:f>
              <c:numCache>
                <c:formatCode>_-* #,##0_-;\-* #,##0_-;_-* "-"??_-;_-@_-</c:formatCode>
                <c:ptCount val="3"/>
                <c:pt idx="0">
                  <c:v>3811000</c:v>
                </c:pt>
                <c:pt idx="1">
                  <c:v>3100000</c:v>
                </c:pt>
                <c:pt idx="2">
                  <c:v>3503000</c:v>
                </c:pt>
              </c:numCache>
            </c:numRef>
          </c:val>
        </c:ser>
        <c:ser>
          <c:idx val="1"/>
          <c:order val="1"/>
          <c:tx>
            <c:strRef>
              <c:f>Foglio1!$A$3</c:f>
              <c:strCache>
                <c:ptCount val="1"/>
                <c:pt idx="0">
                  <c:v>PC desktop</c:v>
                </c:pt>
              </c:strCache>
            </c:strRef>
          </c:tx>
          <c:spPr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 algn="ctr">
                  <a:defRPr lang="it-IT" sz="1599" b="1" i="0" u="none" strike="noStrike" kern="1200" baseline="0">
                    <a:solidFill>
                      <a:schemeClr val="bg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Foglio1!$B$1:$D$1</c:f>
              <c:strCache>
                <c:ptCount val="3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</c:strCache>
            </c:strRef>
          </c:cat>
          <c:val>
            <c:numRef>
              <c:f>Foglio1!$B$3:$D$3</c:f>
              <c:numCache>
                <c:formatCode>_-* #,##0.0_-;\-* #,##0.0_-;_-* "-"??_-;_-@_-</c:formatCode>
                <c:ptCount val="3"/>
                <c:pt idx="0">
                  <c:v>1531000</c:v>
                </c:pt>
                <c:pt idx="1">
                  <c:v>1360000</c:v>
                </c:pt>
                <c:pt idx="2">
                  <c:v>1515000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90"/>
        <c:overlap val="100"/>
        <c:axId val="204399168"/>
        <c:axId val="204399728"/>
      </c:barChart>
      <c:catAx>
        <c:axId val="20439916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lang="it-IT" sz="1799" b="1"/>
            </a:pPr>
            <a:endParaRPr lang="it-IT"/>
          </a:p>
        </c:txPr>
        <c:crossAx val="204399728"/>
        <c:crosses val="autoZero"/>
        <c:auto val="1"/>
        <c:lblAlgn val="ctr"/>
        <c:lblOffset val="100"/>
        <c:noMultiLvlLbl val="0"/>
      </c:catAx>
      <c:valAx>
        <c:axId val="204399728"/>
        <c:scaling>
          <c:orientation val="minMax"/>
        </c:scaling>
        <c:delete val="1"/>
        <c:axPos val="l"/>
        <c:numFmt formatCode="_-* #,##0_-;\-* #,##0_-;_-* &quot;-&quot;??_-;_-@_-" sourceLinked="1"/>
        <c:majorTickMark val="out"/>
        <c:minorTickMark val="none"/>
        <c:tickLblPos val="none"/>
        <c:crossAx val="204399168"/>
        <c:crosses val="autoZero"/>
        <c:crossBetween val="between"/>
      </c:valAx>
      <c:spPr>
        <a:noFill/>
        <a:ln w="25388">
          <a:noFill/>
        </a:ln>
      </c:spPr>
    </c:plotArea>
    <c:legend>
      <c:legendPos val="b"/>
      <c:layout>
        <c:manualLayout>
          <c:xMode val="edge"/>
          <c:yMode val="edge"/>
          <c:x val="0.18523223871192385"/>
          <c:y val="0.91472866862515978"/>
          <c:w val="0.62953552257615253"/>
          <c:h val="6.8627780750707135E-2"/>
        </c:manualLayout>
      </c:layout>
      <c:overlay val="0"/>
      <c:txPr>
        <a:bodyPr/>
        <a:lstStyle/>
        <a:p>
          <a:pPr>
            <a:defRPr b="1">
              <a:latin typeface="Calibri" panose="020F0502020204030204" pitchFamily="34" charset="0"/>
            </a:defRPr>
          </a:pPr>
          <a:endParaRPr lang="it-IT"/>
        </a:p>
      </c:txPr>
    </c:legend>
    <c:plotVisOnly val="1"/>
    <c:dispBlanksAs val="gap"/>
    <c:showDLblsOverMax val="0"/>
  </c:chart>
  <c:txPr>
    <a:bodyPr/>
    <a:lstStyle/>
    <a:p>
      <a:pPr>
        <a:defRPr sz="1799"/>
      </a:pPr>
      <a:endParaRPr lang="it-IT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</c:title>
    <c:autoTitleDeleted val="0"/>
    <c:plotArea>
      <c:layout>
        <c:manualLayout>
          <c:layoutTarget val="inner"/>
          <c:xMode val="edge"/>
          <c:yMode val="edge"/>
          <c:x val="1.5432098765432109E-3"/>
          <c:y val="4.4896522574311842E-2"/>
          <c:w val="0.91028178769320511"/>
          <c:h val="0.8451441162908318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Foglio1!$A$2</c:f>
              <c:strCache>
                <c:ptCount val="1"/>
              </c:strCache>
            </c:strRef>
          </c:tx>
          <c:spPr>
            <a:solidFill>
              <a:schemeClr val="accent1">
                <a:lumMod val="50000"/>
              </a:schemeClr>
            </a:soli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/>
          </c:spPr>
          <c:invertIfNegative val="0"/>
          <c:dLbls>
            <c:dLbl>
              <c:idx val="0"/>
              <c:layout>
                <c:manualLayout>
                  <c:x val="1.5432098765432109E-3"/>
                  <c:y val="-5.612065321788976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1.5432098765432109E-3"/>
                  <c:y val="2.8060326608945153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4.4894600449528893E-3"/>
                  <c:y val="-5.6119832839086302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lang="it-IT" sz="1599" b="1">
                    <a:solidFill>
                      <a:schemeClr val="tx1"/>
                    </a:solidFill>
                    <a:latin typeface="Calibri" panose="020F0502020204030204" pitchFamily="34" charset="0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Foglio1!$B$1:$D$1</c:f>
              <c:strCache>
                <c:ptCount val="3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</c:strCache>
            </c:strRef>
          </c:cat>
          <c:val>
            <c:numRef>
              <c:f>Foglio1!$B$2:$D$2</c:f>
              <c:numCache>
                <c:formatCode>_-* #,##0_-;\-* #,##0_-;_-* "-"??_-;_-@_-</c:formatCode>
                <c:ptCount val="3"/>
                <c:pt idx="0">
                  <c:v>2052000</c:v>
                </c:pt>
                <c:pt idx="1">
                  <c:v>3400000</c:v>
                </c:pt>
                <c:pt idx="2">
                  <c:v>3120000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90"/>
        <c:axId val="204654176"/>
        <c:axId val="204654736"/>
      </c:barChart>
      <c:catAx>
        <c:axId val="20465417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lang="it-IT" sz="1799" b="1"/>
            </a:pPr>
            <a:endParaRPr lang="it-IT"/>
          </a:p>
        </c:txPr>
        <c:crossAx val="204654736"/>
        <c:crosses val="autoZero"/>
        <c:auto val="1"/>
        <c:lblAlgn val="ctr"/>
        <c:lblOffset val="100"/>
        <c:noMultiLvlLbl val="0"/>
      </c:catAx>
      <c:valAx>
        <c:axId val="204654736"/>
        <c:scaling>
          <c:orientation val="minMax"/>
        </c:scaling>
        <c:delete val="1"/>
        <c:axPos val="l"/>
        <c:numFmt formatCode="_-* #,##0_-;\-* #,##0_-;_-* &quot;-&quot;??_-;_-@_-" sourceLinked="1"/>
        <c:majorTickMark val="out"/>
        <c:minorTickMark val="none"/>
        <c:tickLblPos val="none"/>
        <c:crossAx val="204654176"/>
        <c:crosses val="autoZero"/>
        <c:crossBetween val="between"/>
      </c:valAx>
      <c:spPr>
        <a:noFill/>
        <a:ln w="25388">
          <a:noFill/>
        </a:ln>
      </c:spPr>
    </c:plotArea>
    <c:plotVisOnly val="1"/>
    <c:dispBlanksAs val="gap"/>
    <c:showDLblsOverMax val="0"/>
  </c:chart>
  <c:txPr>
    <a:bodyPr/>
    <a:lstStyle/>
    <a:p>
      <a:pPr>
        <a:defRPr sz="1799"/>
      </a:pPr>
      <a:endParaRPr lang="it-IT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1.4923555502380087E-2"/>
          <c:y val="2.9587340261190365E-2"/>
          <c:w val="0.95166393548864969"/>
          <c:h val="0.75872631926579615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Foglio1!$A$2</c:f>
              <c:strCache>
                <c:ptCount val="1"/>
                <c:pt idx="0">
                  <c:v>Soluzioni orizzontali e verticali</c:v>
                </c:pt>
              </c:strCache>
            </c:strRef>
          </c:tx>
          <c:spPr>
            <a:solidFill>
              <a:schemeClr val="accent6">
                <a:lumMod val="75000"/>
              </a:schemeClr>
            </a:solidFill>
            <a:scene3d>
              <a:camera prst="orthographicFront"/>
              <a:lightRig rig="threePt" dir="t"/>
            </a:scene3d>
            <a:sp3d/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lang="it-IT" sz="1599" b="1">
                    <a:solidFill>
                      <a:schemeClr val="bg1"/>
                    </a:solidFill>
                    <a:latin typeface="Calibri" panose="020F0502020204030204" pitchFamily="34" charset="0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Foglio1!$B$1:$D$1</c:f>
              <c:strCache>
                <c:ptCount val="3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</c:strCache>
            </c:strRef>
          </c:cat>
          <c:val>
            <c:numRef>
              <c:f>Foglio1!$B$2:$D$2</c:f>
              <c:numCache>
                <c:formatCode>_-* #,##0.0_-;\-* #,##0.0_-;_-* "-"??_-;_-@_-</c:formatCode>
                <c:ptCount val="3"/>
                <c:pt idx="0">
                  <c:v>2508</c:v>
                </c:pt>
                <c:pt idx="1">
                  <c:v>2488</c:v>
                </c:pt>
                <c:pt idx="2">
                  <c:v>2508</c:v>
                </c:pt>
              </c:numCache>
            </c:numRef>
          </c:val>
        </c:ser>
        <c:ser>
          <c:idx val="1"/>
          <c:order val="1"/>
          <c:tx>
            <c:strRef>
              <c:f>Foglio1!$A$3</c:f>
              <c:strCache>
                <c:ptCount val="1"/>
                <c:pt idx="0">
                  <c:v>Piattaforme per la gestione Web</c:v>
                </c:pt>
              </c:strCache>
            </c:strRef>
          </c:tx>
          <c:spPr>
            <a:solidFill>
              <a:schemeClr val="accent3">
                <a:lumMod val="75000"/>
              </a:schemeClr>
            </a:solidFill>
            <a:scene3d>
              <a:camera prst="orthographicFront"/>
              <a:lightRig rig="threePt" dir="t"/>
            </a:scene3d>
            <a:sp3d/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lang="it-IT" sz="1599" b="1">
                    <a:solidFill>
                      <a:schemeClr val="bg1"/>
                    </a:solidFill>
                    <a:latin typeface="Calibri" panose="020F0502020204030204" pitchFamily="34" charset="0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Foglio1!$B$1:$D$1</c:f>
              <c:strCache>
                <c:ptCount val="3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</c:strCache>
            </c:strRef>
          </c:cat>
          <c:val>
            <c:numRef>
              <c:f>Foglio1!$B$3:$D$3</c:f>
              <c:numCache>
                <c:formatCode>_-* #,##0.0_-;\-* #,##0.0_-;_-* "-"??_-;_-@_-</c:formatCode>
                <c:ptCount val="3"/>
                <c:pt idx="0">
                  <c:v>193</c:v>
                </c:pt>
                <c:pt idx="1">
                  <c:v>217</c:v>
                </c:pt>
                <c:pt idx="2">
                  <c:v>247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8"/>
        <c:overlap val="100"/>
        <c:axId val="204657536"/>
        <c:axId val="204658096"/>
      </c:barChart>
      <c:catAx>
        <c:axId val="20465753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lang="it-IT" sz="1599" b="1">
                <a:solidFill>
                  <a:schemeClr val="tx2">
                    <a:lumMod val="50000"/>
                  </a:schemeClr>
                </a:solidFill>
                <a:latin typeface="Calibri" panose="020F0502020204030204" pitchFamily="34" charset="0"/>
              </a:defRPr>
            </a:pPr>
            <a:endParaRPr lang="it-IT"/>
          </a:p>
        </c:txPr>
        <c:crossAx val="204658096"/>
        <c:crosses val="autoZero"/>
        <c:auto val="1"/>
        <c:lblAlgn val="ctr"/>
        <c:lblOffset val="100"/>
        <c:noMultiLvlLbl val="0"/>
      </c:catAx>
      <c:valAx>
        <c:axId val="204658096"/>
        <c:scaling>
          <c:orientation val="minMax"/>
        </c:scaling>
        <c:delete val="1"/>
        <c:axPos val="l"/>
        <c:numFmt formatCode="_-* #,##0.0_-;\-* #,##0.0_-;_-* &quot;-&quot;??_-;_-@_-" sourceLinked="1"/>
        <c:majorTickMark val="out"/>
        <c:minorTickMark val="none"/>
        <c:tickLblPos val="none"/>
        <c:crossAx val="204657536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3.4422558123835212E-2"/>
          <c:y val="0.871376829240048"/>
          <c:w val="0.89874417562017939"/>
          <c:h val="0.10837936804893113"/>
        </c:manualLayout>
      </c:layout>
      <c:overlay val="0"/>
      <c:spPr>
        <a:solidFill>
          <a:schemeClr val="bg1"/>
        </a:solidFill>
        <a:ln>
          <a:solidFill>
            <a:schemeClr val="accent1"/>
          </a:solidFill>
        </a:ln>
      </c:spPr>
      <c:txPr>
        <a:bodyPr/>
        <a:lstStyle/>
        <a:p>
          <a:pPr>
            <a:defRPr lang="it-IT" sz="1200" b="1">
              <a:solidFill>
                <a:schemeClr val="tx2">
                  <a:lumMod val="75000"/>
                </a:schemeClr>
              </a:solidFill>
              <a:latin typeface="Calibri" panose="020F0502020204030204" pitchFamily="34" charset="0"/>
            </a:defRPr>
          </a:pPr>
          <a:endParaRPr lang="it-IT"/>
        </a:p>
      </c:txPr>
    </c:legend>
    <c:plotVisOnly val="1"/>
    <c:dispBlanksAs val="gap"/>
    <c:showDLblsOverMax val="0"/>
  </c:chart>
  <c:txPr>
    <a:bodyPr/>
    <a:lstStyle/>
    <a:p>
      <a:pPr>
        <a:defRPr sz="1799"/>
      </a:pPr>
      <a:endParaRPr lang="it-IT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2.2591320136749013E-2"/>
          <c:y val="2.9587310942943448E-2"/>
          <c:w val="0.95166393548864969"/>
          <c:h val="0.75872631926579615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Foglio1!$A$2</c:f>
              <c:strCache>
                <c:ptCount val="1"/>
                <c:pt idx="0">
                  <c:v>Software di sistema</c:v>
                </c:pt>
              </c:strCache>
            </c:strRef>
          </c:tx>
          <c:spPr>
            <a:solidFill>
              <a:schemeClr val="tx2">
                <a:lumMod val="75000"/>
              </a:schemeClr>
            </a:solidFill>
            <a:scene3d>
              <a:camera prst="orthographicFront"/>
              <a:lightRig rig="threePt" dir="t"/>
            </a:scene3d>
            <a:sp3d/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lang="it-IT" b="1">
                    <a:solidFill>
                      <a:schemeClr val="bg1"/>
                    </a:solidFill>
                    <a:latin typeface="Calibri" panose="020F0502020204030204" pitchFamily="34" charset="0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Foglio1!$B$1:$D$1</c:f>
              <c:strCache>
                <c:ptCount val="3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</c:strCache>
            </c:strRef>
          </c:cat>
          <c:val>
            <c:numRef>
              <c:f>Foglio1!$B$2:$D$2</c:f>
              <c:numCache>
                <c:formatCode>_-* #,##0.0_-;\-* #,##0.0_-;_-* "-"??_-;_-@_-</c:formatCode>
                <c:ptCount val="3"/>
                <c:pt idx="0">
                  <c:v>572</c:v>
                </c:pt>
                <c:pt idx="1">
                  <c:v>555</c:v>
                </c:pt>
                <c:pt idx="2">
                  <c:v>550</c:v>
                </c:pt>
              </c:numCache>
            </c:numRef>
          </c:val>
        </c:ser>
        <c:ser>
          <c:idx val="1"/>
          <c:order val="1"/>
          <c:tx>
            <c:strRef>
              <c:f>Foglio1!$A$3</c:f>
              <c:strCache>
                <c:ptCount val="1"/>
                <c:pt idx="0">
                  <c:v>Software middleware </c:v>
                </c:pt>
              </c:strCache>
            </c:strRef>
          </c:tx>
          <c:spPr>
            <a:solidFill>
              <a:schemeClr val="accent3">
                <a:lumMod val="60000"/>
                <a:lumOff val="40000"/>
              </a:schemeClr>
            </a:solidFill>
            <a:scene3d>
              <a:camera prst="orthographicFront"/>
              <a:lightRig rig="threePt" dir="t"/>
            </a:scene3d>
            <a:sp3d/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lang="it-IT" b="1">
                    <a:solidFill>
                      <a:schemeClr val="tx2">
                        <a:lumMod val="75000"/>
                      </a:schemeClr>
                    </a:solidFill>
                    <a:latin typeface="Calibri" panose="020F0502020204030204" pitchFamily="34" charset="0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Foglio1!$B$1:$D$1</c:f>
              <c:strCache>
                <c:ptCount val="3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</c:strCache>
            </c:strRef>
          </c:cat>
          <c:val>
            <c:numRef>
              <c:f>Foglio1!$B$3:$D$3</c:f>
              <c:numCache>
                <c:formatCode>_(* #,##0.00_);_(* \(#,##0.00\);_(* "-"??_);_(@_)</c:formatCode>
                <c:ptCount val="3"/>
                <c:pt idx="0">
                  <c:v>1119</c:v>
                </c:pt>
                <c:pt idx="1">
                  <c:v>1145</c:v>
                </c:pt>
                <c:pt idx="2">
                  <c:v>1173</c:v>
                </c:pt>
              </c:numCache>
            </c:numRef>
          </c:val>
        </c:ser>
        <c:ser>
          <c:idx val="2"/>
          <c:order val="2"/>
          <c:tx>
            <c:strRef>
              <c:f>Foglio1!$A$4</c:f>
              <c:strCache>
                <c:ptCount val="1"/>
                <c:pt idx="0">
                  <c:v>Software applicativo </c:v>
                </c:pt>
              </c:strCache>
            </c:strRef>
          </c:tx>
          <c:spPr>
            <a:solidFill>
              <a:schemeClr val="accent1">
                <a:lumMod val="40000"/>
                <a:lumOff val="60000"/>
              </a:schemeClr>
            </a:solidFill>
            <a:scene3d>
              <a:camera prst="orthographicFront"/>
              <a:lightRig rig="threePt" dir="t"/>
            </a:scene3d>
            <a:sp3d/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lang="it-IT" b="1">
                    <a:latin typeface="Calibri" panose="020F0502020204030204" pitchFamily="34" charset="0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Foglio1!$B$1:$D$1</c:f>
              <c:strCache>
                <c:ptCount val="3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</c:strCache>
            </c:strRef>
          </c:cat>
          <c:val>
            <c:numRef>
              <c:f>Foglio1!$B$4:$D$4</c:f>
              <c:numCache>
                <c:formatCode>_-* #,##0.0_-;\-* #,##0.0_-;_-* "-"??_-;_-@_-</c:formatCode>
                <c:ptCount val="3"/>
                <c:pt idx="0">
                  <c:v>3641</c:v>
                </c:pt>
                <c:pt idx="1">
                  <c:v>3775</c:v>
                </c:pt>
                <c:pt idx="2">
                  <c:v>3980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8"/>
        <c:overlap val="100"/>
        <c:axId val="205295424"/>
        <c:axId val="205295984"/>
      </c:barChart>
      <c:catAx>
        <c:axId val="20529542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lang="it-IT" b="1">
                <a:solidFill>
                  <a:schemeClr val="tx2">
                    <a:lumMod val="50000"/>
                  </a:schemeClr>
                </a:solidFill>
                <a:latin typeface="Calibri" panose="020F0502020204030204" pitchFamily="34" charset="0"/>
              </a:defRPr>
            </a:pPr>
            <a:endParaRPr lang="it-IT"/>
          </a:p>
        </c:txPr>
        <c:crossAx val="205295984"/>
        <c:crosses val="autoZero"/>
        <c:auto val="1"/>
        <c:lblAlgn val="ctr"/>
        <c:lblOffset val="100"/>
        <c:noMultiLvlLbl val="0"/>
      </c:catAx>
      <c:valAx>
        <c:axId val="205295984"/>
        <c:scaling>
          <c:orientation val="minMax"/>
        </c:scaling>
        <c:delete val="1"/>
        <c:axPos val="l"/>
        <c:numFmt formatCode="_-* #,##0.0_-;\-* #,##0.0_-;_-* &quot;-&quot;??_-;_-@_-" sourceLinked="1"/>
        <c:majorTickMark val="out"/>
        <c:minorTickMark val="none"/>
        <c:tickLblPos val="none"/>
        <c:crossAx val="205295424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3.5993740219092338E-2"/>
          <c:y val="0.89875389408099704"/>
          <c:w val="0.92018779342722989"/>
          <c:h val="9.1900311526479747E-2"/>
        </c:manualLayout>
      </c:layout>
      <c:overlay val="0"/>
      <c:spPr>
        <a:solidFill>
          <a:schemeClr val="bg1"/>
        </a:solidFill>
        <a:ln>
          <a:solidFill>
            <a:schemeClr val="accent1"/>
          </a:solidFill>
        </a:ln>
      </c:spPr>
      <c:txPr>
        <a:bodyPr/>
        <a:lstStyle/>
        <a:p>
          <a:pPr>
            <a:defRPr lang="it-IT" sz="1400" b="1">
              <a:solidFill>
                <a:schemeClr val="tx2">
                  <a:lumMod val="75000"/>
                </a:schemeClr>
              </a:solidFill>
              <a:latin typeface="Calibri" panose="020F0502020204030204" pitchFamily="34" charset="0"/>
            </a:defRPr>
          </a:pPr>
          <a:endParaRPr lang="it-IT"/>
        </a:p>
      </c:txPr>
    </c:legend>
    <c:plotVisOnly val="1"/>
    <c:dispBlanksAs val="gap"/>
    <c:showDLblsOverMax val="0"/>
  </c:chart>
  <c:txPr>
    <a:bodyPr/>
    <a:lstStyle/>
    <a:p>
      <a:pPr>
        <a:defRPr sz="1799"/>
      </a:pPr>
      <a:endParaRPr lang="it-IT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1.3577161229028117E-2"/>
          <c:y val="2.9587333614366561E-2"/>
          <c:w val="0.98507647723649094"/>
          <c:h val="0.6698331635650643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Foglio1!$B$1</c:f>
              <c:strCache>
                <c:ptCount val="1"/>
                <c:pt idx="0">
                  <c:v>2012</c:v>
                </c:pt>
              </c:strCache>
            </c:strRef>
          </c:tx>
          <c:spPr>
            <a:solidFill>
              <a:schemeClr val="tx2">
                <a:lumMod val="75000"/>
              </a:schemeClr>
            </a:solidFill>
            <a:scene3d>
              <a:camera prst="orthographicFront"/>
              <a:lightRig rig="threePt" dir="t"/>
            </a:scene3d>
            <a:sp3d/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Foglio1!$A$2:$A$7</c:f>
              <c:strCache>
                <c:ptCount val="6"/>
                <c:pt idx="0">
                  <c:v>Sviluppo e Systems Integration</c:v>
                </c:pt>
                <c:pt idx="1">
                  <c:v>Assistenza tecnica</c:v>
                </c:pt>
                <c:pt idx="2">
                  <c:v>Consulenza</c:v>
                </c:pt>
                <c:pt idx="3">
                  <c:v>Formazione</c:v>
                </c:pt>
                <c:pt idx="4">
                  <c:v>Outsourcing ICT</c:v>
                </c:pt>
                <c:pt idx="5">
                  <c:v>Data Center</c:v>
                </c:pt>
              </c:strCache>
            </c:strRef>
          </c:cat>
          <c:val>
            <c:numRef>
              <c:f>Foglio1!$B$2:$B$7</c:f>
              <c:numCache>
                <c:formatCode>General</c:formatCode>
                <c:ptCount val="6"/>
                <c:pt idx="0">
                  <c:v>3109</c:v>
                </c:pt>
                <c:pt idx="1">
                  <c:v>801</c:v>
                </c:pt>
                <c:pt idx="2">
                  <c:v>858</c:v>
                </c:pt>
                <c:pt idx="3">
                  <c:v>385</c:v>
                </c:pt>
                <c:pt idx="4">
                  <c:v>4041</c:v>
                </c:pt>
                <c:pt idx="5">
                  <c:v>1071</c:v>
                </c:pt>
              </c:numCache>
            </c:numRef>
          </c:val>
        </c:ser>
        <c:ser>
          <c:idx val="1"/>
          <c:order val="1"/>
          <c:tx>
            <c:strRef>
              <c:f>Foglio1!$C$1</c:f>
              <c:strCache>
                <c:ptCount val="1"/>
                <c:pt idx="0">
                  <c:v>2013</c:v>
                </c:pt>
              </c:strCache>
            </c:strRef>
          </c:tx>
          <c:spPr>
            <a:solidFill>
              <a:schemeClr val="accent6">
                <a:lumMod val="75000"/>
              </a:schemeClr>
            </a:solidFill>
            <a:scene3d>
              <a:camera prst="orthographicFront"/>
              <a:lightRig rig="threePt" dir="t"/>
            </a:scene3d>
            <a:sp3d/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Foglio1!$A$2:$A$7</c:f>
              <c:strCache>
                <c:ptCount val="6"/>
                <c:pt idx="0">
                  <c:v>Sviluppo e Systems Integration</c:v>
                </c:pt>
                <c:pt idx="1">
                  <c:v>Assistenza tecnica</c:v>
                </c:pt>
                <c:pt idx="2">
                  <c:v>Consulenza</c:v>
                </c:pt>
                <c:pt idx="3">
                  <c:v>Formazione</c:v>
                </c:pt>
                <c:pt idx="4">
                  <c:v>Outsourcing ICT</c:v>
                </c:pt>
                <c:pt idx="5">
                  <c:v>Data Center</c:v>
                </c:pt>
              </c:strCache>
            </c:strRef>
          </c:cat>
          <c:val>
            <c:numRef>
              <c:f>Foglio1!$C$2:$C$7</c:f>
              <c:numCache>
                <c:formatCode>General</c:formatCode>
                <c:ptCount val="6"/>
                <c:pt idx="0">
                  <c:v>2990</c:v>
                </c:pt>
                <c:pt idx="1">
                  <c:v>747</c:v>
                </c:pt>
                <c:pt idx="2">
                  <c:v>809</c:v>
                </c:pt>
                <c:pt idx="3">
                  <c:v>360</c:v>
                </c:pt>
                <c:pt idx="4">
                  <c:v>3854</c:v>
                </c:pt>
                <c:pt idx="5">
                  <c:v>1105</c:v>
                </c:pt>
              </c:numCache>
            </c:numRef>
          </c:val>
        </c:ser>
        <c:ser>
          <c:idx val="2"/>
          <c:order val="2"/>
          <c:tx>
            <c:strRef>
              <c:f>Foglio1!$D$1</c:f>
              <c:strCache>
                <c:ptCount val="1"/>
                <c:pt idx="0">
                  <c:v>2014</c:v>
                </c:pt>
              </c:strCache>
            </c:strRef>
          </c:tx>
          <c:spPr>
            <a:solidFill>
              <a:schemeClr val="accent3">
                <a:lumMod val="75000"/>
              </a:schemeClr>
            </a:solidFill>
            <a:scene3d>
              <a:camera prst="orthographicFront"/>
              <a:lightRig rig="threePt" dir="t"/>
            </a:scene3d>
            <a:sp3d/>
          </c:spPr>
          <c:invertIfNegative val="0"/>
          <c:dLbls>
            <c:dLbl>
              <c:idx val="2"/>
              <c:layout>
                <c:manualLayout>
                  <c:x val="3.5065573547263806E-3"/>
                  <c:y val="-1.0794698015275671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Foglio1!$A$2:$A$7</c:f>
              <c:strCache>
                <c:ptCount val="6"/>
                <c:pt idx="0">
                  <c:v>Sviluppo e Systems Integration</c:v>
                </c:pt>
                <c:pt idx="1">
                  <c:v>Assistenza tecnica</c:v>
                </c:pt>
                <c:pt idx="2">
                  <c:v>Consulenza</c:v>
                </c:pt>
                <c:pt idx="3">
                  <c:v>Formazione</c:v>
                </c:pt>
                <c:pt idx="4">
                  <c:v>Outsourcing ICT</c:v>
                </c:pt>
                <c:pt idx="5">
                  <c:v>Data Center</c:v>
                </c:pt>
              </c:strCache>
            </c:strRef>
          </c:cat>
          <c:val>
            <c:numRef>
              <c:f>Foglio1!$D$2:$D$7</c:f>
              <c:numCache>
                <c:formatCode>General</c:formatCode>
                <c:ptCount val="6"/>
                <c:pt idx="0">
                  <c:v>2894</c:v>
                </c:pt>
                <c:pt idx="1">
                  <c:v>732</c:v>
                </c:pt>
                <c:pt idx="2">
                  <c:v>787</c:v>
                </c:pt>
                <c:pt idx="3">
                  <c:v>342</c:v>
                </c:pt>
                <c:pt idx="4">
                  <c:v>3767</c:v>
                </c:pt>
                <c:pt idx="5">
                  <c:v>1153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8"/>
        <c:axId val="205299904"/>
        <c:axId val="205300464"/>
      </c:barChart>
      <c:catAx>
        <c:axId val="20529990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205300464"/>
        <c:crosses val="autoZero"/>
        <c:auto val="1"/>
        <c:lblAlgn val="ctr"/>
        <c:lblOffset val="100"/>
        <c:noMultiLvlLbl val="0"/>
      </c:catAx>
      <c:valAx>
        <c:axId val="205300464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one"/>
        <c:crossAx val="205299904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3.3965263969121369E-2"/>
          <c:y val="0.88395392900985537"/>
          <c:w val="0.90047393364928918"/>
          <c:h val="0.11052631578947368"/>
        </c:manualLayout>
      </c:layout>
      <c:overlay val="0"/>
      <c:spPr>
        <a:ln>
          <a:solidFill>
            <a:schemeClr val="accent1"/>
          </a:solidFill>
        </a:ln>
      </c:spPr>
      <c:txPr>
        <a:bodyPr/>
        <a:lstStyle/>
        <a:p>
          <a:pPr>
            <a:defRPr sz="2000"/>
          </a:pPr>
          <a:endParaRPr lang="it-IT"/>
        </a:p>
      </c:txPr>
    </c:legend>
    <c:plotVisOnly val="1"/>
    <c:dispBlanksAs val="gap"/>
    <c:showDLblsOverMax val="0"/>
  </c:chart>
  <c:txPr>
    <a:bodyPr/>
    <a:lstStyle/>
    <a:p>
      <a:pPr>
        <a:defRPr sz="1200"/>
      </a:pPr>
      <a:endParaRPr lang="it-IT"/>
    </a:p>
  </c:tx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1.4923555502380084E-2"/>
          <c:y val="2.9587340261190358E-2"/>
          <c:w val="0.95166393548864958"/>
          <c:h val="0.75872631926579603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Foglio1!$A$2</c:f>
              <c:strCache>
                <c:ptCount val="1"/>
                <c:pt idx="0">
                  <c:v>Servizi di rete fissa</c:v>
                </c:pt>
              </c:strCache>
            </c:strRef>
          </c:tx>
          <c:spPr>
            <a:solidFill>
              <a:schemeClr val="tx2">
                <a:lumMod val="50000"/>
              </a:schemeClr>
            </a:solidFill>
            <a:scene3d>
              <a:camera prst="orthographicFront"/>
              <a:lightRig rig="threePt" dir="t"/>
            </a:scene3d>
            <a:sp3d/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lang="it-IT" sz="1600" b="1">
                    <a:solidFill>
                      <a:schemeClr val="bg1"/>
                    </a:solidFill>
                    <a:latin typeface="Calibri" panose="020F0502020204030204" pitchFamily="34" charset="0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Foglio1!$B$1:$D$1</c:f>
              <c:strCache>
                <c:ptCount val="3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</c:strCache>
            </c:strRef>
          </c:cat>
          <c:val>
            <c:numRef>
              <c:f>Foglio1!$B$2:$D$2</c:f>
              <c:numCache>
                <c:formatCode>_-* #,##0.0_-;\-* #,##0.0_-;_-* "-"??_-;_-@_-</c:formatCode>
                <c:ptCount val="3"/>
                <c:pt idx="0">
                  <c:v>11220</c:v>
                </c:pt>
                <c:pt idx="1">
                  <c:v>10670</c:v>
                </c:pt>
                <c:pt idx="2">
                  <c:v>10250</c:v>
                </c:pt>
              </c:numCache>
            </c:numRef>
          </c:val>
        </c:ser>
        <c:ser>
          <c:idx val="1"/>
          <c:order val="1"/>
          <c:tx>
            <c:strRef>
              <c:f>Foglio1!$A$3</c:f>
              <c:strCache>
                <c:ptCount val="1"/>
                <c:pt idx="0">
                  <c:v>Servizi di rete mobile</c:v>
                </c:pt>
              </c:strCache>
            </c:strRef>
          </c:tx>
          <c:spPr>
            <a:solidFill>
              <a:schemeClr val="accent3">
                <a:lumMod val="75000"/>
              </a:schemeClr>
            </a:solidFill>
            <a:scene3d>
              <a:camera prst="orthographicFront"/>
              <a:lightRig rig="threePt" dir="t"/>
            </a:scene3d>
            <a:sp3d/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lang="it-IT" sz="1600" b="1">
                    <a:solidFill>
                      <a:schemeClr val="bg1"/>
                    </a:solidFill>
                    <a:latin typeface="Calibri" panose="020F0502020204030204" pitchFamily="34" charset="0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Foglio1!$B$1:$D$1</c:f>
              <c:strCache>
                <c:ptCount val="3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</c:strCache>
            </c:strRef>
          </c:cat>
          <c:val>
            <c:numRef>
              <c:f>Foglio1!$B$3:$D$3</c:f>
              <c:numCache>
                <c:formatCode>_-* #,##0.0_-;\-* #,##0.0_-;_-* "-"??_-;_-@_-</c:formatCode>
                <c:ptCount val="3"/>
                <c:pt idx="0">
                  <c:v>16560</c:v>
                </c:pt>
                <c:pt idx="1">
                  <c:v>14270</c:v>
                </c:pt>
                <c:pt idx="2">
                  <c:v>12925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8"/>
        <c:overlap val="100"/>
        <c:axId val="69758688"/>
        <c:axId val="69758128"/>
      </c:barChart>
      <c:catAx>
        <c:axId val="6975868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lang="it-IT" sz="1600" b="1">
                <a:solidFill>
                  <a:schemeClr val="tx2">
                    <a:lumMod val="50000"/>
                  </a:schemeClr>
                </a:solidFill>
                <a:latin typeface="Calibri" panose="020F0502020204030204" pitchFamily="34" charset="0"/>
              </a:defRPr>
            </a:pPr>
            <a:endParaRPr lang="it-IT"/>
          </a:p>
        </c:txPr>
        <c:crossAx val="69758128"/>
        <c:crosses val="autoZero"/>
        <c:auto val="1"/>
        <c:lblAlgn val="ctr"/>
        <c:lblOffset val="100"/>
        <c:noMultiLvlLbl val="0"/>
      </c:catAx>
      <c:valAx>
        <c:axId val="69758128"/>
        <c:scaling>
          <c:orientation val="minMax"/>
        </c:scaling>
        <c:delete val="1"/>
        <c:axPos val="l"/>
        <c:numFmt formatCode="_-* #,##0.0_-;\-* #,##0.0_-;_-* &quot;-&quot;??_-;_-@_-" sourceLinked="1"/>
        <c:majorTickMark val="out"/>
        <c:minorTickMark val="none"/>
        <c:tickLblPos val="nextTo"/>
        <c:crossAx val="69758688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0.10882604970008571"/>
          <c:y val="0.91401869158878513"/>
          <c:w val="0.79948586118251941"/>
          <c:h val="7.2897196261682243E-2"/>
        </c:manualLayout>
      </c:layout>
      <c:overlay val="0"/>
      <c:spPr>
        <a:solidFill>
          <a:schemeClr val="bg1"/>
        </a:solidFill>
        <a:ln>
          <a:solidFill>
            <a:schemeClr val="accent1"/>
          </a:solidFill>
        </a:ln>
      </c:spPr>
      <c:txPr>
        <a:bodyPr/>
        <a:lstStyle/>
        <a:p>
          <a:pPr>
            <a:defRPr lang="it-IT" sz="1400" b="1">
              <a:solidFill>
                <a:schemeClr val="tx2">
                  <a:lumMod val="75000"/>
                </a:schemeClr>
              </a:solidFill>
              <a:latin typeface="Calibri" panose="020F0502020204030204" pitchFamily="34" charset="0"/>
            </a:defRPr>
          </a:pPr>
          <a:endParaRPr lang="it-IT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it-IT"/>
    </a:p>
  </c:txPr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98596439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90525" y="257175"/>
            <a:ext cx="6013450" cy="4164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sp>
      <p:sp>
        <p:nvSpPr>
          <p:cNvPr id="2048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319823" y="4680723"/>
            <a:ext cx="6086444" cy="4436186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89160" tIns="44580" rIns="89160" bIns="4458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noProof="0" dirty="0" smtClean="0"/>
              <a:t>Fare </a:t>
            </a:r>
            <a:r>
              <a:rPr lang="en-US" altLang="en-US" noProof="0" dirty="0" err="1" smtClean="0"/>
              <a:t>clic</a:t>
            </a:r>
            <a:r>
              <a:rPr lang="en-US" altLang="en-US" noProof="0" dirty="0" smtClean="0"/>
              <a:t> per </a:t>
            </a:r>
            <a:r>
              <a:rPr lang="en-US" altLang="en-US" noProof="0" dirty="0" err="1" smtClean="0"/>
              <a:t>modificare</a:t>
            </a:r>
            <a:r>
              <a:rPr lang="en-US" altLang="en-US" noProof="0" dirty="0" smtClean="0"/>
              <a:t> </a:t>
            </a:r>
            <a:r>
              <a:rPr lang="en-US" altLang="en-US" noProof="0" dirty="0" err="1" smtClean="0"/>
              <a:t>gli</a:t>
            </a:r>
            <a:r>
              <a:rPr lang="en-US" altLang="en-US" noProof="0" dirty="0" smtClean="0"/>
              <a:t> </a:t>
            </a:r>
            <a:r>
              <a:rPr lang="en-US" altLang="en-US" noProof="0" dirty="0" err="1" smtClean="0"/>
              <a:t>stili</a:t>
            </a:r>
            <a:r>
              <a:rPr lang="en-US" altLang="en-US" noProof="0" dirty="0" smtClean="0"/>
              <a:t> del </a:t>
            </a:r>
            <a:r>
              <a:rPr lang="en-US" altLang="en-US" noProof="0" dirty="0" err="1" smtClean="0"/>
              <a:t>testo</a:t>
            </a:r>
            <a:r>
              <a:rPr lang="en-US" altLang="en-US" noProof="0" dirty="0" smtClean="0"/>
              <a:t> </a:t>
            </a:r>
            <a:r>
              <a:rPr lang="en-US" altLang="en-US" noProof="0" dirty="0" err="1" smtClean="0"/>
              <a:t>dello</a:t>
            </a:r>
            <a:r>
              <a:rPr lang="en-US" altLang="en-US" noProof="0" dirty="0" smtClean="0"/>
              <a:t> schema</a:t>
            </a:r>
          </a:p>
          <a:p>
            <a:pPr lvl="1"/>
            <a:r>
              <a:rPr lang="en-US" altLang="en-US" noProof="0" dirty="0" err="1" smtClean="0"/>
              <a:t>Secondo</a:t>
            </a:r>
            <a:r>
              <a:rPr lang="en-US" altLang="en-US" noProof="0" dirty="0" smtClean="0"/>
              <a:t> </a:t>
            </a:r>
            <a:r>
              <a:rPr lang="en-US" altLang="en-US" noProof="0" dirty="0" err="1" smtClean="0"/>
              <a:t>livello</a:t>
            </a:r>
            <a:endParaRPr lang="en-US" altLang="en-US" noProof="0" dirty="0" smtClean="0"/>
          </a:p>
          <a:p>
            <a:pPr lvl="2"/>
            <a:r>
              <a:rPr lang="en-US" altLang="en-US" noProof="0" dirty="0" err="1" smtClean="0"/>
              <a:t>Terzo</a:t>
            </a:r>
            <a:r>
              <a:rPr lang="en-US" altLang="en-US" noProof="0" dirty="0" smtClean="0"/>
              <a:t> </a:t>
            </a:r>
            <a:r>
              <a:rPr lang="en-US" altLang="en-US" noProof="0" dirty="0" err="1" smtClean="0"/>
              <a:t>livello</a:t>
            </a:r>
            <a:endParaRPr lang="en-US" altLang="en-US" noProof="0" dirty="0" smtClean="0"/>
          </a:p>
          <a:p>
            <a:pPr lvl="3"/>
            <a:r>
              <a:rPr lang="en-US" altLang="en-US" noProof="0" dirty="0" smtClean="0"/>
              <a:t>Quarto </a:t>
            </a:r>
            <a:r>
              <a:rPr lang="en-US" altLang="en-US" noProof="0" dirty="0" err="1" smtClean="0"/>
              <a:t>livello</a:t>
            </a:r>
            <a:endParaRPr lang="en-US" altLang="en-US" noProof="0" dirty="0" smtClean="0"/>
          </a:p>
          <a:p>
            <a:pPr lvl="4"/>
            <a:r>
              <a:rPr lang="en-US" altLang="en-US" noProof="0" dirty="0" err="1" smtClean="0"/>
              <a:t>Quinto</a:t>
            </a:r>
            <a:r>
              <a:rPr lang="en-US" altLang="en-US" noProof="0" dirty="0" smtClean="0"/>
              <a:t> </a:t>
            </a:r>
            <a:r>
              <a:rPr lang="en-US" altLang="en-US" noProof="0" dirty="0" err="1" smtClean="0"/>
              <a:t>livello</a:t>
            </a:r>
            <a:endParaRPr lang="en-US" altLang="en-US" noProof="0" dirty="0" smtClean="0"/>
          </a:p>
        </p:txBody>
      </p:sp>
      <p:sp>
        <p:nvSpPr>
          <p:cNvPr id="4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18936" y="9402453"/>
            <a:ext cx="2978757" cy="454345"/>
          </a:xfrm>
          <a:prstGeom prst="rect">
            <a:avLst/>
          </a:prstGeom>
        </p:spPr>
        <p:txBody>
          <a:bodyPr vert="horz" lIns="89160" tIns="44580" rIns="89160" bIns="44580" rtlCol="0" anchor="b"/>
          <a:lstStyle>
            <a:lvl1pPr algn="r">
              <a:defRPr sz="1200" b="1"/>
            </a:lvl1pPr>
          </a:lstStyle>
          <a:p>
            <a:fld id="{1A33E0D5-25B3-4F75-B005-1872D08F459A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84348858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266700" indent="-266700" algn="just" rtl="0" eaLnBrk="0" fontAlgn="base" hangingPunct="0">
      <a:spcBef>
        <a:spcPct val="30000"/>
      </a:spcBef>
      <a:spcAft>
        <a:spcPct val="0"/>
      </a:spcAft>
      <a:buClr>
        <a:schemeClr val="accent2">
          <a:lumMod val="50000"/>
        </a:schemeClr>
      </a:buClr>
      <a:buSzPct val="90000"/>
      <a:buFont typeface="Wingdings 2" pitchFamily="18" charset="2"/>
      <a:buChar char=""/>
      <a:defRPr kumimoji="1" sz="1400" b="1" kern="1200">
        <a:solidFill>
          <a:srgbClr val="003366"/>
        </a:solidFill>
        <a:latin typeface="Arial" charset="0"/>
        <a:ea typeface="+mn-ea"/>
        <a:cs typeface="+mn-cs"/>
      </a:defRPr>
    </a:lvl1pPr>
    <a:lvl2pPr marL="625475" indent="-168275" algn="just" rtl="0" eaLnBrk="0" fontAlgn="base" hangingPunct="0">
      <a:spcBef>
        <a:spcPct val="30000"/>
      </a:spcBef>
      <a:spcAft>
        <a:spcPct val="0"/>
      </a:spcAft>
      <a:buFont typeface="Wingdings" pitchFamily="2" charset="2"/>
      <a:buChar char="ü"/>
      <a:defRPr kumimoji="1" sz="1400" b="1" kern="1200">
        <a:solidFill>
          <a:srgbClr val="003366"/>
        </a:solidFill>
        <a:latin typeface="Arial" charset="0"/>
        <a:ea typeface="+mn-ea"/>
        <a:cs typeface="+mn-cs"/>
      </a:defRPr>
    </a:lvl2pPr>
    <a:lvl3pPr marL="1074738" indent="-160338" algn="just" rtl="0" eaLnBrk="0" fontAlgn="base" hangingPunct="0">
      <a:spcBef>
        <a:spcPct val="30000"/>
      </a:spcBef>
      <a:spcAft>
        <a:spcPct val="0"/>
      </a:spcAft>
      <a:buFont typeface="Wingdings" pitchFamily="2" charset="2"/>
      <a:buChar char="§"/>
      <a:defRPr kumimoji="1" sz="1400" b="1" kern="1200">
        <a:solidFill>
          <a:srgbClr val="003366"/>
        </a:solidFill>
        <a:latin typeface="Arial" charset="0"/>
        <a:ea typeface="+mn-ea"/>
        <a:cs typeface="+mn-cs"/>
      </a:defRPr>
    </a:lvl3pPr>
    <a:lvl4pPr marL="1524000" indent="-152400" algn="just" rtl="0" eaLnBrk="0" fontAlgn="base" hangingPunct="0">
      <a:spcBef>
        <a:spcPct val="30000"/>
      </a:spcBef>
      <a:spcAft>
        <a:spcPct val="0"/>
      </a:spcAft>
      <a:buFont typeface="Arial" pitchFamily="34" charset="0"/>
      <a:buChar char="•"/>
      <a:defRPr kumimoji="1" sz="1400" b="1" kern="1200">
        <a:solidFill>
          <a:srgbClr val="003366"/>
        </a:solidFill>
        <a:latin typeface="Arial" charset="0"/>
        <a:ea typeface="+mn-ea"/>
        <a:cs typeface="+mn-cs"/>
      </a:defRPr>
    </a:lvl4pPr>
    <a:lvl5pPr marL="1973263" indent="-144463" algn="just" rtl="0" eaLnBrk="0" fontAlgn="base" hangingPunct="0">
      <a:spcBef>
        <a:spcPct val="30000"/>
      </a:spcBef>
      <a:spcAft>
        <a:spcPct val="0"/>
      </a:spcAft>
      <a:buFont typeface="Courier New" pitchFamily="49" charset="0"/>
      <a:buChar char="o"/>
      <a:defRPr kumimoji="1" sz="1400" b="1" kern="1200">
        <a:solidFill>
          <a:srgbClr val="003366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Segnaposto immagine diapositiva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2588" y="257175"/>
            <a:ext cx="6027737" cy="4171950"/>
          </a:xfrm>
          <a:ln/>
        </p:spPr>
      </p:sp>
      <p:sp>
        <p:nvSpPr>
          <p:cNvPr id="32772" name="Segnaposto numero diapositiva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5199286A-8D31-4215-944E-9C73AECF0A92}" type="slidenum">
              <a:rPr lang="it-IT" altLang="it-IT" smtClean="0"/>
              <a:pPr eaLnBrk="1" hangingPunct="1">
                <a:spcBef>
                  <a:spcPct val="0"/>
                </a:spcBef>
              </a:pPr>
              <a:t>18</a:t>
            </a:fld>
            <a:endParaRPr lang="it-IT" altLang="it-IT" smtClean="0"/>
          </a:p>
        </p:txBody>
      </p:sp>
      <p:sp>
        <p:nvSpPr>
          <p:cNvPr id="2" name="Segnaposto note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7534544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Segnaposto immagine diapositiva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2588" y="257175"/>
            <a:ext cx="6027737" cy="4171950"/>
          </a:xfrm>
          <a:ln/>
        </p:spPr>
      </p:sp>
      <p:sp>
        <p:nvSpPr>
          <p:cNvPr id="32772" name="Segnaposto numero diapositiva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5199286A-8D31-4215-944E-9C73AECF0A92}" type="slidenum">
              <a:rPr lang="it-IT" altLang="it-IT" smtClean="0"/>
              <a:pPr eaLnBrk="1" hangingPunct="1">
                <a:spcBef>
                  <a:spcPct val="0"/>
                </a:spcBef>
              </a:pPr>
              <a:t>19</a:t>
            </a:fld>
            <a:endParaRPr lang="it-IT" altLang="it-IT" smtClean="0"/>
          </a:p>
        </p:txBody>
      </p:sp>
      <p:sp>
        <p:nvSpPr>
          <p:cNvPr id="2" name="Segnaposto note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4970139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12347C0-F90F-4100-B64D-3EEE32C8C36F}" type="slidenum">
              <a:rPr lang="it-IT" smtClean="0"/>
              <a:pPr>
                <a:defRPr/>
              </a:pPr>
              <a:t>20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561249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2130440"/>
            <a:ext cx="8420100" cy="1470025"/>
          </a:xfrm>
          <a:prstGeom prst="rect">
            <a:avLst/>
          </a:prstGeo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</p:spTree>
  </p:cSld>
  <p:clrMapOvr>
    <a:masterClrMapping/>
  </p:clrMapOvr>
  <p:transition>
    <p:dissolv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337" y="0"/>
            <a:ext cx="9711663" cy="914400"/>
          </a:xfrm>
          <a:prstGeom prst="rect">
            <a:avLst/>
          </a:prstGeo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8624" y="1546225"/>
            <a:ext cx="8413221" cy="396240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</p:spTree>
  </p:cSld>
  <p:clrMapOvr>
    <a:masterClrMapping/>
  </p:clrMapOvr>
  <p:transition>
    <p:dissolv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479374" y="8"/>
            <a:ext cx="2426626" cy="5508625"/>
          </a:xfrm>
          <a:prstGeom prst="rect">
            <a:avLst/>
          </a:prstGeo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4337" y="8"/>
            <a:ext cx="7119938" cy="55086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</p:spTree>
  </p:cSld>
  <p:clrMapOvr>
    <a:masterClrMapping/>
  </p:clrMapOvr>
  <p:transition>
    <p:dissolv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pertina Titolo Presenta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Straight Connector 9"/>
          <p:cNvCxnSpPr/>
          <p:nvPr userDrawn="1"/>
        </p:nvCxnSpPr>
        <p:spPr>
          <a:xfrm flipH="1">
            <a:off x="4956658" y="4437119"/>
            <a:ext cx="4677615" cy="14083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CasellaDiTesto 62"/>
          <p:cNvSpPr txBox="1">
            <a:spLocks noChangeArrowheads="1"/>
          </p:cNvSpPr>
          <p:nvPr userDrawn="1"/>
        </p:nvSpPr>
        <p:spPr bwMode="auto">
          <a:xfrm>
            <a:off x="4953000" y="6453339"/>
            <a:ext cx="4848627" cy="3135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07287" tIns="53643" rIns="107287" bIns="53643">
            <a:spAutoFit/>
          </a:bodyPr>
          <a:lstStyle>
            <a:lvl1pPr eaLnBrk="0" hangingPunct="0">
              <a:defRPr sz="17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17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17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17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17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defTabSz="8382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defTabSz="8382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defTabSz="8382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defTabSz="8382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>
              <a:lnSpc>
                <a:spcPct val="80000"/>
              </a:lnSpc>
            </a:pPr>
            <a:r>
              <a:rPr lang="it-IT" sz="1600" i="1" dirty="0" smtClean="0">
                <a:solidFill>
                  <a:prstClr val="white"/>
                </a:solidFill>
              </a:rPr>
              <a:t>Data</a:t>
            </a:r>
            <a:endParaRPr lang="it-IT" sz="1600" i="1" dirty="0">
              <a:solidFill>
                <a:prstClr val="white"/>
              </a:solidFill>
            </a:endParaRPr>
          </a:p>
        </p:txBody>
      </p:sp>
      <p:sp>
        <p:nvSpPr>
          <p:cNvPr id="15" name="Text Placeholder 17"/>
          <p:cNvSpPr>
            <a:spLocks noGrp="1"/>
          </p:cNvSpPr>
          <p:nvPr>
            <p:ph type="body" sz="quarter" idx="14" hasCustomPrompt="1"/>
          </p:nvPr>
        </p:nvSpPr>
        <p:spPr>
          <a:xfrm>
            <a:off x="4953008" y="4379507"/>
            <a:ext cx="4681273" cy="691456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28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err="1" smtClean="0"/>
              <a:t>Sottotitolo</a:t>
            </a:r>
            <a:r>
              <a:rPr lang="en-US" dirty="0" smtClean="0"/>
              <a:t> </a:t>
            </a:r>
            <a:r>
              <a:rPr lang="en-US" dirty="0" err="1" smtClean="0"/>
              <a:t>presentazione</a:t>
            </a:r>
            <a:endParaRPr lang="en-US" dirty="0"/>
          </a:p>
        </p:txBody>
      </p:sp>
      <p:sp>
        <p:nvSpPr>
          <p:cNvPr id="19" name="Text Placeholder 18"/>
          <p:cNvSpPr>
            <a:spLocks noGrp="1"/>
          </p:cNvSpPr>
          <p:nvPr>
            <p:ph type="body" sz="quarter" idx="16" hasCustomPrompt="1"/>
          </p:nvPr>
        </p:nvSpPr>
        <p:spPr>
          <a:xfrm>
            <a:off x="4875611" y="2219272"/>
            <a:ext cx="4758663" cy="2160271"/>
          </a:xfrm>
          <a:prstGeom prst="rect">
            <a:avLst/>
          </a:prstGeom>
        </p:spPr>
        <p:txBody>
          <a:bodyPr vert="horz" anchor="b"/>
          <a:lstStyle>
            <a:lvl1pPr marL="0" indent="0">
              <a:lnSpc>
                <a:spcPct val="70000"/>
              </a:lnSpc>
              <a:buNone/>
              <a:defRPr sz="6300" b="1" baseline="0">
                <a:solidFill>
                  <a:srgbClr val="FFFFFF"/>
                </a:solidFill>
              </a:defRPr>
            </a:lvl1pPr>
          </a:lstStyle>
          <a:p>
            <a:pPr lvl="0"/>
            <a:r>
              <a:rPr lang="en-US" dirty="0" err="1" smtClean="0"/>
              <a:t>Titolo</a:t>
            </a:r>
            <a:r>
              <a:rPr lang="en-US" dirty="0" smtClean="0"/>
              <a:t> </a:t>
            </a:r>
            <a:r>
              <a:rPr lang="en-US" dirty="0" err="1" smtClean="0"/>
              <a:t>presentazione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4172913" y="452669"/>
            <a:ext cx="2751667" cy="111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946053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7339" y="1556278"/>
            <a:ext cx="8915400" cy="936625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495300" y="2564904"/>
            <a:ext cx="8915400" cy="3633788"/>
          </a:xfrm>
          <a:prstGeom prst="rect">
            <a:avLst/>
          </a:prstGeom>
        </p:spPr>
        <p:txBody>
          <a:bodyPr/>
          <a:lstStyle>
            <a:lvl1pPr marL="342900" indent="-342900">
              <a:buClr>
                <a:srgbClr val="0F5494"/>
              </a:buClr>
              <a:buFont typeface="Arial" pitchFamily="34" charset="0"/>
              <a:buChar char="•"/>
              <a:defRPr i="0"/>
            </a:lvl1pPr>
            <a:lvl2pPr>
              <a:buClr>
                <a:srgbClr val="0F5494"/>
              </a:buClr>
              <a:defRPr/>
            </a:lvl2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95300" y="6245225"/>
            <a:ext cx="2311400" cy="476250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GB">
              <a:solidFill>
                <a:prstClr val="black"/>
              </a:solidFill>
              <a:latin typeface="Arial"/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384550" y="6237295"/>
            <a:ext cx="3136900" cy="484187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>
              <a:solidFill>
                <a:prstClr val="black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337" y="0"/>
            <a:ext cx="9711663" cy="914400"/>
          </a:xfrm>
          <a:prstGeom prst="rect">
            <a:avLst/>
          </a:prstGeo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18624" y="1546225"/>
            <a:ext cx="8413221" cy="39624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 dirty="0"/>
          </a:p>
        </p:txBody>
      </p:sp>
    </p:spTree>
  </p:cSld>
  <p:clrMapOvr>
    <a:masterClrMapping/>
  </p:clrMapOvr>
  <p:transition>
    <p:dissolv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2506" y="4406915"/>
            <a:ext cx="84201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</p:spTree>
  </p:cSld>
  <p:clrMapOvr>
    <a:masterClrMapping/>
  </p:clrMapOvr>
  <p:transition>
    <p:dissolv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337" y="0"/>
            <a:ext cx="9711663" cy="914400"/>
          </a:xfrm>
          <a:prstGeom prst="rect">
            <a:avLst/>
          </a:prstGeo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8627" y="1546225"/>
            <a:ext cx="4124060" cy="39624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07783" y="1546225"/>
            <a:ext cx="4124060" cy="39624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</p:spTree>
  </p:cSld>
  <p:clrMapOvr>
    <a:masterClrMapping/>
  </p:clrMapOvr>
  <p:transition>
    <p:dissolv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32115" y="1535113"/>
            <a:ext cx="4378590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32115" y="2174875"/>
            <a:ext cx="4378590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</p:spTree>
  </p:cSld>
  <p:clrMapOvr>
    <a:masterClrMapping/>
  </p:clrMapOvr>
  <p:transition>
    <p:dissolv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337" y="0"/>
            <a:ext cx="9711663" cy="914400"/>
          </a:xfrm>
          <a:prstGeom prst="rect">
            <a:avLst/>
          </a:prstGeo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</p:spTree>
  </p:cSld>
  <p:clrMapOvr>
    <a:masterClrMapping/>
  </p:clrMapOvr>
  <p:transition>
    <p:dissolv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72972" y="273062"/>
            <a:ext cx="5537729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" y="1435103"/>
            <a:ext cx="3259006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</p:spTree>
  </p:cSld>
  <p:clrMapOvr>
    <a:masterClrMapping/>
  </p:clrMapOvr>
  <p:transition>
    <p:dissolv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it-IT" noProof="0" smtClean="0"/>
              <a:t>Fare clic sull'icona per inserire un'immagine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</p:spTree>
  </p:cSld>
  <p:clrMapOvr>
    <a:masterClrMapping/>
  </p:clrMapOvr>
  <p:transition>
    <p:dissolv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44"/>
          <p:cNvSpPr>
            <a:spLocks noChangeArrowheads="1"/>
          </p:cNvSpPr>
          <p:nvPr/>
        </p:nvSpPr>
        <p:spPr bwMode="auto">
          <a:xfrm>
            <a:off x="1898650" y="3527425"/>
            <a:ext cx="4210050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it-IT">
              <a:latin typeface="Futura Md" pitchFamily="34" charset="0"/>
            </a:endParaRPr>
          </a:p>
        </p:txBody>
      </p:sp>
      <p:sp>
        <p:nvSpPr>
          <p:cNvPr id="1028" name="Rectangle 45"/>
          <p:cNvSpPr>
            <a:spLocks noChangeArrowheads="1"/>
          </p:cNvSpPr>
          <p:nvPr/>
        </p:nvSpPr>
        <p:spPr bwMode="auto">
          <a:xfrm>
            <a:off x="3812779" y="2813064"/>
            <a:ext cx="9906000" cy="3084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64" tIns="46032" rIns="92064" bIns="46032">
            <a:spAutoFit/>
          </a:bodyPr>
          <a:lstStyle/>
          <a:p>
            <a:pPr>
              <a:defRPr/>
            </a:pPr>
            <a:endParaRPr lang="it-IT">
              <a:latin typeface="Futura Md" pitchFamily="34" charset="0"/>
            </a:endParaRPr>
          </a:p>
        </p:txBody>
      </p:sp>
      <p:sp>
        <p:nvSpPr>
          <p:cNvPr id="12" name="AutoShape 1078"/>
          <p:cNvSpPr>
            <a:spLocks noChangeArrowheads="1"/>
          </p:cNvSpPr>
          <p:nvPr/>
        </p:nvSpPr>
        <p:spPr bwMode="auto">
          <a:xfrm rot="16200000">
            <a:off x="4762524" y="-3539808"/>
            <a:ext cx="142875" cy="9239282"/>
          </a:xfrm>
          <a:prstGeom prst="can">
            <a:avLst>
              <a:gd name="adj" fmla="val 55129"/>
            </a:avLst>
          </a:prstGeom>
          <a:solidFill>
            <a:schemeClr val="tx2">
              <a:lumMod val="75000"/>
            </a:schemeClr>
          </a:solidFill>
          <a:scene3d>
            <a:camera prst="orthographicFront"/>
            <a:lightRig rig="threePt" dir="t"/>
          </a:scene3d>
          <a:sp3d>
            <a:bevelT w="101600" prst="riblet"/>
          </a:sp3d>
        </p:spPr>
        <p:txBody>
          <a:bodyPr vert="horz" lIns="91440" tIns="45720" rIns="91440" bIns="45720" rtlCol="0" anchor="ctr"/>
          <a:lstStyle/>
          <a:p>
            <a:pPr eaLnBrk="1" hangingPunct="1"/>
            <a:endParaRPr lang="it-IT" sz="1200" b="1" smtClean="0">
              <a:solidFill>
                <a:prstClr val="white"/>
              </a:solidFill>
              <a:latin typeface="Futura Md" pitchFamily="34" charset="0"/>
            </a:endParaRPr>
          </a:p>
        </p:txBody>
      </p:sp>
      <p:sp>
        <p:nvSpPr>
          <p:cNvPr id="20" name="Rettangolo 19"/>
          <p:cNvSpPr/>
          <p:nvPr userDrawn="1"/>
        </p:nvSpPr>
        <p:spPr bwMode="auto">
          <a:xfrm>
            <a:off x="272483" y="116632"/>
            <a:ext cx="7704856" cy="792088"/>
          </a:xfrm>
          <a:prstGeom prst="rect">
            <a:avLst/>
          </a:prstGeom>
          <a:solidFill>
            <a:schemeClr val="bg1">
              <a:lumMod val="50000"/>
            </a:schemeClr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>
              <a:spcAft>
                <a:spcPts val="600"/>
              </a:spcAft>
            </a:pPr>
            <a:endParaRPr lang="it-IT" sz="3600" b="1" dirty="0" smtClean="0">
              <a:solidFill>
                <a:prstClr val="white"/>
              </a:solidFill>
              <a:latin typeface="Futura Md" pitchFamily="34" charset="0"/>
            </a:endParaRPr>
          </a:p>
        </p:txBody>
      </p:sp>
      <p:sp>
        <p:nvSpPr>
          <p:cNvPr id="13" name="Oval 1082"/>
          <p:cNvSpPr>
            <a:spLocks noChangeArrowheads="1"/>
          </p:cNvSpPr>
          <p:nvPr/>
        </p:nvSpPr>
        <p:spPr bwMode="auto">
          <a:xfrm>
            <a:off x="9382163" y="865535"/>
            <a:ext cx="403225" cy="403225"/>
          </a:xfrm>
          <a:prstGeom prst="ellipse">
            <a:avLst/>
          </a:prstGeom>
          <a:solidFill>
            <a:schemeClr val="tx2">
              <a:lumMod val="75000"/>
            </a:schemeClr>
          </a:solidFill>
          <a:scene3d>
            <a:camera prst="orthographicFront"/>
            <a:lightRig rig="threePt" dir="t"/>
          </a:scene3d>
          <a:sp3d>
            <a:bevelT w="101600" prst="riblet"/>
          </a:sp3d>
        </p:spPr>
        <p:txBody>
          <a:bodyPr vert="horz" lIns="91440" tIns="45720" rIns="91440" bIns="45720" rtlCol="0" anchor="ctr"/>
          <a:lstStyle/>
          <a:p>
            <a:pPr eaLnBrk="1" hangingPunct="1"/>
            <a:endParaRPr lang="it-IT" sz="1200" b="1" smtClean="0">
              <a:solidFill>
                <a:prstClr val="white"/>
              </a:solidFill>
              <a:latin typeface="Futura Md" pitchFamily="34" charset="0"/>
            </a:endParaRPr>
          </a:p>
        </p:txBody>
      </p:sp>
      <p:pic>
        <p:nvPicPr>
          <p:cNvPr id="14" name="Picture 2"/>
          <p:cNvPicPr>
            <a:picLocks noChangeAspect="1" noChangeArrowheads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7989"/>
          <a:stretch>
            <a:fillRect/>
          </a:stretch>
        </p:blipFill>
        <p:spPr bwMode="auto">
          <a:xfrm rot="595434">
            <a:off x="8100113" y="228438"/>
            <a:ext cx="1384956" cy="1007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  <p:sldLayoutId id="2147483674" r:id="rId13"/>
  </p:sldLayoutIdLst>
  <p:transition>
    <p:dissolve/>
  </p:transition>
  <p:timing>
    <p:tnLst>
      <p:par>
        <p:cTn id="1" dur="indefinite" restart="never" nodeType="tmRoot"/>
      </p:par>
    </p:tnLst>
  </p:timing>
  <p:txStyles>
    <p:titleStyle>
      <a:lvl1pPr algn="l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kumimoji="1" sz="2800" b="1">
          <a:solidFill>
            <a:schemeClr val="tx2">
              <a:lumMod val="75000"/>
            </a:schemeClr>
          </a:solidFill>
          <a:latin typeface="+mj-lt"/>
          <a:ea typeface="+mj-ea"/>
          <a:cs typeface="+mj-cs"/>
        </a:defRPr>
      </a:lvl1pPr>
      <a:lvl2pPr algn="l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kumimoji="1" sz="2800" b="1">
          <a:solidFill>
            <a:srgbClr val="0000CC"/>
          </a:solidFill>
          <a:latin typeface="Arial" charset="0"/>
        </a:defRPr>
      </a:lvl2pPr>
      <a:lvl3pPr algn="l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kumimoji="1" sz="2800" b="1">
          <a:solidFill>
            <a:srgbClr val="0000CC"/>
          </a:solidFill>
          <a:latin typeface="Arial" charset="0"/>
        </a:defRPr>
      </a:lvl3pPr>
      <a:lvl4pPr algn="l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kumimoji="1" sz="2800" b="1">
          <a:solidFill>
            <a:srgbClr val="0000CC"/>
          </a:solidFill>
          <a:latin typeface="Arial" charset="0"/>
        </a:defRPr>
      </a:lvl4pPr>
      <a:lvl5pPr algn="l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kumimoji="1" sz="2800" b="1">
          <a:solidFill>
            <a:srgbClr val="0000CC"/>
          </a:solidFill>
          <a:latin typeface="Arial" charset="0"/>
        </a:defRPr>
      </a:lvl5pPr>
      <a:lvl6pPr marL="457200" algn="l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kumimoji="1" sz="2800" b="1">
          <a:solidFill>
            <a:srgbClr val="0000CC"/>
          </a:solidFill>
          <a:latin typeface="Arial" charset="0"/>
        </a:defRPr>
      </a:lvl6pPr>
      <a:lvl7pPr marL="914400" algn="l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kumimoji="1" sz="2800" b="1">
          <a:solidFill>
            <a:srgbClr val="0000CC"/>
          </a:solidFill>
          <a:latin typeface="Arial" charset="0"/>
        </a:defRPr>
      </a:lvl7pPr>
      <a:lvl8pPr marL="1371600" algn="l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kumimoji="1" sz="2800" b="1">
          <a:solidFill>
            <a:srgbClr val="0000CC"/>
          </a:solidFill>
          <a:latin typeface="Arial" charset="0"/>
        </a:defRPr>
      </a:lvl8pPr>
      <a:lvl9pPr marL="1828800" algn="l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kumimoji="1" sz="2800" b="1">
          <a:solidFill>
            <a:srgbClr val="0000CC"/>
          </a:solidFill>
          <a:latin typeface="Arial" charset="0"/>
        </a:defRPr>
      </a:lvl9pPr>
    </p:titleStyle>
    <p:bodyStyle>
      <a:lvl1pPr marL="342900" indent="-342900" algn="just" defTabSz="914400" rtl="0" eaLnBrk="1" fontAlgn="base" latinLnBrk="0" hangingPunct="1">
        <a:spcBef>
          <a:spcPct val="20000"/>
        </a:spcBef>
        <a:spcAft>
          <a:spcPct val="0"/>
        </a:spcAft>
        <a:buClr>
          <a:schemeClr val="tx2">
            <a:lumMod val="75000"/>
          </a:schemeClr>
        </a:buClr>
        <a:buFont typeface="Wingdings" pitchFamily="2" charset="2"/>
        <a:buChar char="Ø"/>
        <a:defRPr kumimoji="1" lang="it-IT" altLang="en-US" sz="2000" kern="1200" dirty="0" smtClean="0">
          <a:solidFill>
            <a:schemeClr val="tx2">
              <a:lumMod val="75000"/>
            </a:schemeClr>
          </a:solidFill>
          <a:latin typeface="+mn-lt"/>
          <a:ea typeface="+mn-ea"/>
          <a:cs typeface="+mn-cs"/>
        </a:defRPr>
      </a:lvl1pPr>
      <a:lvl2pPr marL="742950" indent="-285750" algn="just" defTabSz="914400" rtl="0" eaLnBrk="1" fontAlgn="base" latinLnBrk="0" hangingPunct="1">
        <a:spcBef>
          <a:spcPct val="20000"/>
        </a:spcBef>
        <a:spcAft>
          <a:spcPct val="0"/>
        </a:spcAft>
        <a:buClr>
          <a:schemeClr val="tx2">
            <a:lumMod val="75000"/>
          </a:schemeClr>
        </a:buClr>
        <a:buSzPct val="80000"/>
        <a:buFont typeface="Wingdings" pitchFamily="2" charset="2"/>
        <a:buChar char="ü"/>
        <a:defRPr kumimoji="1" lang="it-IT" altLang="en-US" sz="2000" kern="1200" dirty="0" smtClean="0">
          <a:solidFill>
            <a:schemeClr val="tx2">
              <a:lumMod val="75000"/>
            </a:schemeClr>
          </a:solidFill>
          <a:latin typeface="+mn-lt"/>
          <a:ea typeface="+mn-ea"/>
          <a:cs typeface="+mn-cs"/>
        </a:defRPr>
      </a:lvl2pPr>
      <a:lvl3pPr marL="1143000" indent="-228600" algn="just" defTabSz="914400" rtl="0" eaLnBrk="1" fontAlgn="base" latinLnBrk="0" hangingPunct="1">
        <a:spcBef>
          <a:spcPct val="20000"/>
        </a:spcBef>
        <a:spcAft>
          <a:spcPct val="0"/>
        </a:spcAft>
        <a:buClr>
          <a:schemeClr val="tx2">
            <a:lumMod val="75000"/>
          </a:schemeClr>
        </a:buClr>
        <a:buFont typeface="Wingdings" pitchFamily="2" charset="2"/>
        <a:buChar char="§"/>
        <a:defRPr kumimoji="1" lang="it-IT" altLang="en-US" sz="2000" kern="1200" dirty="0" smtClean="0">
          <a:solidFill>
            <a:schemeClr val="tx2">
              <a:lumMod val="75000"/>
            </a:schemeClr>
          </a:solidFill>
          <a:latin typeface="+mn-lt"/>
          <a:ea typeface="+mn-ea"/>
          <a:cs typeface="+mn-cs"/>
        </a:defRPr>
      </a:lvl3pPr>
      <a:lvl4pPr marL="1562100" indent="-228600" algn="just" defTabSz="914400" rtl="0" eaLnBrk="1" fontAlgn="base" latinLnBrk="0" hangingPunct="1">
        <a:spcBef>
          <a:spcPct val="20000"/>
        </a:spcBef>
        <a:spcAft>
          <a:spcPct val="0"/>
        </a:spcAft>
        <a:buClr>
          <a:schemeClr val="tx2">
            <a:lumMod val="75000"/>
          </a:schemeClr>
        </a:buClr>
        <a:buFont typeface="Arial" charset="0"/>
        <a:buChar char="-"/>
        <a:defRPr kumimoji="1" lang="it-IT" altLang="en-US" sz="2000" kern="1200" dirty="0" smtClean="0">
          <a:solidFill>
            <a:schemeClr val="tx2">
              <a:lumMod val="75000"/>
            </a:schemeClr>
          </a:solidFill>
          <a:latin typeface="+mn-lt"/>
          <a:ea typeface="+mn-ea"/>
          <a:cs typeface="+mn-cs"/>
        </a:defRPr>
      </a:lvl4pPr>
      <a:lvl5pPr marL="1981200" indent="-228600" algn="just" defTabSz="914400" rtl="0" eaLnBrk="1" fontAlgn="base" latinLnBrk="0" hangingPunct="1">
        <a:spcBef>
          <a:spcPct val="20000"/>
        </a:spcBef>
        <a:spcAft>
          <a:spcPct val="0"/>
        </a:spcAft>
        <a:buClr>
          <a:schemeClr val="tx2">
            <a:lumMod val="75000"/>
          </a:schemeClr>
        </a:buClr>
        <a:buChar char="•"/>
        <a:defRPr kumimoji="1" lang="it-IT" altLang="en-US" sz="2000" kern="1200" dirty="0" smtClean="0">
          <a:solidFill>
            <a:schemeClr val="tx2">
              <a:lumMod val="75000"/>
            </a:schemeClr>
          </a:solidFill>
          <a:latin typeface="+mn-lt"/>
          <a:ea typeface="+mn-ea"/>
          <a:cs typeface="+mn-cs"/>
        </a:defRPr>
      </a:lvl5pPr>
      <a:lvl6pPr marL="2438400" indent="-228600" algn="just" rtl="0" eaLnBrk="1" fontAlgn="base" hangingPunct="1">
        <a:spcBef>
          <a:spcPct val="20000"/>
        </a:spcBef>
        <a:spcAft>
          <a:spcPct val="0"/>
        </a:spcAft>
        <a:buClr>
          <a:srgbClr val="0000CC"/>
        </a:buClr>
        <a:buChar char="•"/>
        <a:defRPr kumimoji="1" sz="1600">
          <a:solidFill>
            <a:srgbClr val="0000FF"/>
          </a:solidFill>
          <a:latin typeface="+mn-lt"/>
        </a:defRPr>
      </a:lvl6pPr>
      <a:lvl7pPr marL="2895600" indent="-228600" algn="just" rtl="0" eaLnBrk="1" fontAlgn="base" hangingPunct="1">
        <a:spcBef>
          <a:spcPct val="20000"/>
        </a:spcBef>
        <a:spcAft>
          <a:spcPct val="0"/>
        </a:spcAft>
        <a:buClr>
          <a:srgbClr val="0000CC"/>
        </a:buClr>
        <a:buChar char="•"/>
        <a:defRPr kumimoji="1" sz="1600">
          <a:solidFill>
            <a:srgbClr val="0000FF"/>
          </a:solidFill>
          <a:latin typeface="+mn-lt"/>
        </a:defRPr>
      </a:lvl7pPr>
      <a:lvl8pPr marL="3352800" indent="-228600" algn="just" rtl="0" eaLnBrk="1" fontAlgn="base" hangingPunct="1">
        <a:spcBef>
          <a:spcPct val="20000"/>
        </a:spcBef>
        <a:spcAft>
          <a:spcPct val="0"/>
        </a:spcAft>
        <a:buClr>
          <a:srgbClr val="0000CC"/>
        </a:buClr>
        <a:buChar char="•"/>
        <a:defRPr kumimoji="1" sz="1600">
          <a:solidFill>
            <a:srgbClr val="0000FF"/>
          </a:solidFill>
          <a:latin typeface="+mn-lt"/>
        </a:defRPr>
      </a:lvl8pPr>
      <a:lvl9pPr marL="3810000" indent="-228600" algn="just" rtl="0" eaLnBrk="1" fontAlgn="base" hangingPunct="1">
        <a:spcBef>
          <a:spcPct val="20000"/>
        </a:spcBef>
        <a:spcAft>
          <a:spcPct val="0"/>
        </a:spcAft>
        <a:buClr>
          <a:srgbClr val="0000CC"/>
        </a:buClr>
        <a:buChar char="•"/>
        <a:defRPr kumimoji="1" sz="1600">
          <a:solidFill>
            <a:srgbClr val="0000FF"/>
          </a:solidFill>
          <a:latin typeface="+mn-lt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1.xml"/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13.xml"/><Relationship Id="rId4" Type="http://schemas.openxmlformats.org/officeDocument/2006/relationships/chart" Target="../charts/chart1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5.xml"/><Relationship Id="rId2" Type="http://schemas.openxmlformats.org/officeDocument/2006/relationships/chart" Target="../charts/chart14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chart" Target="../charts/chart16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chart" Target="../charts/chart17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8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image" Target="../media/image18.png"/><Relationship Id="rId3" Type="http://schemas.openxmlformats.org/officeDocument/2006/relationships/image" Target="../media/image8.jpeg"/><Relationship Id="rId7" Type="http://schemas.openxmlformats.org/officeDocument/2006/relationships/image" Target="../media/image12.png"/><Relationship Id="rId12" Type="http://schemas.openxmlformats.org/officeDocument/2006/relationships/image" Target="../media/image17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11" Type="http://schemas.openxmlformats.org/officeDocument/2006/relationships/image" Target="../media/image16.png"/><Relationship Id="rId5" Type="http://schemas.openxmlformats.org/officeDocument/2006/relationships/image" Target="../media/image10.jpeg"/><Relationship Id="rId15" Type="http://schemas.openxmlformats.org/officeDocument/2006/relationships/image" Target="../media/image20.png"/><Relationship Id="rId10" Type="http://schemas.openxmlformats.org/officeDocument/2006/relationships/image" Target="../media/image15.jpeg"/><Relationship Id="rId4" Type="http://schemas.openxmlformats.org/officeDocument/2006/relationships/image" Target="../media/image9.png"/><Relationship Id="rId9" Type="http://schemas.openxmlformats.org/officeDocument/2006/relationships/image" Target="../media/image14.jpeg"/><Relationship Id="rId14" Type="http://schemas.openxmlformats.org/officeDocument/2006/relationships/image" Target="../media/image19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chart" Target="../charts/chart19.xml"/><Relationship Id="rId7" Type="http://schemas.openxmlformats.org/officeDocument/2006/relationships/image" Target="../media/image2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chart" Target="../charts/chart22.xml"/><Relationship Id="rId5" Type="http://schemas.openxmlformats.org/officeDocument/2006/relationships/chart" Target="../charts/chart21.xml"/><Relationship Id="rId10" Type="http://schemas.openxmlformats.org/officeDocument/2006/relationships/image" Target="../media/image24.jpeg"/><Relationship Id="rId4" Type="http://schemas.openxmlformats.org/officeDocument/2006/relationships/chart" Target="../charts/chart20.xml"/><Relationship Id="rId9" Type="http://schemas.openxmlformats.org/officeDocument/2006/relationships/image" Target="../media/image23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jpeg"/><Relationship Id="rId13" Type="http://schemas.openxmlformats.org/officeDocument/2006/relationships/hyperlink" Target="http://www.google.it/url?sa=i&amp;rct=j&amp;q=&amp;esrc=s&amp;frm=1&amp;source=images&amp;cd=&amp;cad=rja&amp;uact=8&amp;docid=xmeCNfARMOuFqM&amp;tbnid=2oQp78jKDXM30M:&amp;ved=0CAUQjRw&amp;url=http://fuerza.com.mx/2014/01/08/industria-automotriz-la-octava-en-el-mundo/&amp;ei=osWeU5zBLqXd4QSExYAo&amp;bvm=bv.68911936,d.d2k&amp;psig=AFQjCNFxGs30VHUbbTLEcsvKAN8Dj9i8Vw&amp;ust=1403000527402241" TargetMode="External"/><Relationship Id="rId3" Type="http://schemas.openxmlformats.org/officeDocument/2006/relationships/hyperlink" Target="http://www.google.it/url?sa=i&amp;rct=j&amp;q=&amp;esrc=s&amp;frm=1&amp;source=images&amp;cd=&amp;docid=WHQp7KX2k1FGPM&amp;tbnid=GlfcA76UA7p6eM:&amp;ved=0CAUQjRw&amp;url=http://www.adocnazionale.it/aree-operative/banche/&amp;ei=rsOeU5_sKMGVO4mlgagK&amp;bvm=bv.68911936,d.d2k&amp;psig=AFQjCNGciXzya7v06HmbNkFDix1cNowW-w&amp;ust=1403000085961855" TargetMode="External"/><Relationship Id="rId7" Type="http://schemas.openxmlformats.org/officeDocument/2006/relationships/hyperlink" Target="http://www.google.it/url?sa=i&amp;rct=j&amp;q=&amp;esrc=s&amp;frm=1&amp;source=images&amp;cd=&amp;cad=rja&amp;uact=8&amp;docid=VjGL4yHrFVTobM&amp;tbnid=2oRsySBtdxfgNM:&amp;ved=0CAUQjRw&amp;url=http://www.asi.it/it/news/nasce_asitel_0&amp;ei=JsaeU9vqFKSQ4gSJjYG4DA&amp;bvm=bv.68911936,d.d2k&amp;psig=AFQjCNHDTc3BL7HcIXs164h2cYu9x2fU7w&amp;ust=1403000721655339" TargetMode="External"/><Relationship Id="rId12" Type="http://schemas.openxmlformats.org/officeDocument/2006/relationships/image" Target="../media/image29.png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3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jpeg"/><Relationship Id="rId11" Type="http://schemas.openxmlformats.org/officeDocument/2006/relationships/hyperlink" Target="http://www.google.it/url?sa=i&amp;rct=j&amp;q=&amp;esrc=s&amp;frm=1&amp;source=images&amp;cd=&amp;cad=rja&amp;uact=8&amp;docid=eOhkcN2uad2p6M&amp;tbnid=YDhf9-HNSQOWAM:&amp;ved=0CAUQjRw&amp;url=http://www.avvocatorecuperocrediti.it/blog/tag/recupero-crediti-pubblica-amministrazione/&amp;ei=D8ieU4__I8mk4gTghIDwDA&amp;bvm=bv.68911936,d.bGE&amp;psig=AFQjCNGcC_RTGhb9G3QybCL3EpHq_EbSQg&amp;ust=1403001222680612" TargetMode="External"/><Relationship Id="rId5" Type="http://schemas.openxmlformats.org/officeDocument/2006/relationships/hyperlink" Target="http://www.google.it/url?sa=i&amp;rct=j&amp;q=&amp;esrc=s&amp;frm=1&amp;source=images&amp;cd=&amp;cad=rja&amp;uact=8&amp;docid=gobKPpAdOdHgdM&amp;tbnid=qHSAQ-1zoBVkUM:&amp;ved=0CAUQjRw&amp;url=http://www.cattolica.info/citta/numeri-utili/assicurazioni/&amp;ei=gMSeU7C4BYbFOfuJgegD&amp;bvm=bv.68911936,d.d2k&amp;psig=AFQjCNGFfH3G1rPxhO0KLqO_O6ED9SjBaw&amp;ust=1403000315886218" TargetMode="External"/><Relationship Id="rId15" Type="http://schemas.openxmlformats.org/officeDocument/2006/relationships/hyperlink" Target="http://www.google.it/url?sa=i&amp;rct=j&amp;q=&amp;esrc=s&amp;frm=1&amp;source=images&amp;cd=&amp;cad=rja&amp;uact=8&amp;docid=gWqFkXjOqgLXNM&amp;tbnid=3gobBINg2XueFM:&amp;ved=0CAUQjRw&amp;url=http://www.lagazzettadilucca.it/economia-e-lavoro/2014/03/gesam-gas-e-luce-attivo-uno-sportello-per-le-rateizzazioni-delle-bollette/&amp;ei=0MaeU4rnHKfa4QTBloDABg&amp;bvm=bv.68911936,d.d2k&amp;psig=AFQjCNFOl2v70z0Gd75m7bMPhACJ3Unhwg&amp;ust=1403000893144839" TargetMode="External"/><Relationship Id="rId10" Type="http://schemas.openxmlformats.org/officeDocument/2006/relationships/image" Target="../media/image28.jpeg"/><Relationship Id="rId4" Type="http://schemas.openxmlformats.org/officeDocument/2006/relationships/image" Target="../media/image25.jpeg"/><Relationship Id="rId9" Type="http://schemas.openxmlformats.org/officeDocument/2006/relationships/hyperlink" Target="http://www.google.it/url?sa=i&amp;rct=j&amp;q=&amp;esrc=s&amp;frm=1&amp;source=images&amp;cd=&amp;cad=rja&amp;uact=8&amp;docid=vYQ_0rIcy6r64M&amp;tbnid=TJmIh0htj1gCKM:&amp;ved=0CAUQjRw&amp;url=http://www.sansalvoinpiazza.it/2012/01/06/sanita-report-dellagenzia-sanitaria-regionale/&amp;ei=P8ieU4fUEvLa4QT2koDYDw&amp;bvm=bv.68911936,d.bGE&amp;psig=AFQjCNH3IMBXYx9-OiYn7DFCZelJObBUGA&amp;ust=1403001265578232" TargetMode="External"/><Relationship Id="rId14" Type="http://schemas.openxmlformats.org/officeDocument/2006/relationships/image" Target="../media/image30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3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3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ttangolo 20"/>
          <p:cNvSpPr/>
          <p:nvPr/>
        </p:nvSpPr>
        <p:spPr bwMode="auto">
          <a:xfrm>
            <a:off x="1568624" y="3573016"/>
            <a:ext cx="8337376" cy="259228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it-IT" dirty="0" smtClean="0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389909" y="332656"/>
            <a:ext cx="9711663" cy="914400"/>
          </a:xfrm>
        </p:spPr>
        <p:txBody>
          <a:bodyPr/>
          <a:lstStyle/>
          <a:p>
            <a:r>
              <a:rPr lang="it-IT" sz="3200" dirty="0" smtClean="0">
                <a:solidFill>
                  <a:schemeClr val="bg1"/>
                </a:solidFill>
                <a:latin typeface="Futura Md" charset="0"/>
              </a:rPr>
              <a:t>Il mercato ICT   </a:t>
            </a:r>
            <a:r>
              <a:rPr lang="it-IT" sz="3200" dirty="0" smtClean="0">
                <a:solidFill>
                  <a:srgbClr val="FF0000"/>
                </a:solidFill>
                <a:latin typeface="Futura Md" charset="0"/>
              </a:rPr>
              <a:t>2015</a:t>
            </a:r>
            <a:endParaRPr lang="it-IT" sz="3200" dirty="0">
              <a:solidFill>
                <a:srgbClr val="FF0000"/>
              </a:solidFill>
              <a:latin typeface="Futura Md" charset="0"/>
            </a:endParaRPr>
          </a:p>
        </p:txBody>
      </p:sp>
      <p:grpSp>
        <p:nvGrpSpPr>
          <p:cNvPr id="3" name="Gruppo 8"/>
          <p:cNvGrpSpPr/>
          <p:nvPr/>
        </p:nvGrpSpPr>
        <p:grpSpPr>
          <a:xfrm>
            <a:off x="5845813" y="176961"/>
            <a:ext cx="1987508" cy="668716"/>
            <a:chOff x="5924551" y="151641"/>
            <a:chExt cx="1343024" cy="469047"/>
          </a:xfrm>
        </p:grpSpPr>
        <p:pic>
          <p:nvPicPr>
            <p:cNvPr id="7" name="Picture 126"/>
            <p:cNvPicPr>
              <a:picLocks noChangeAspect="1" noChangeArrowheads="1"/>
            </p:cNvPicPr>
            <p:nvPr/>
          </p:nvPicPr>
          <p:blipFill>
            <a:blip r:embed="rId2" cstate="print"/>
            <a:srcRect b="51970"/>
            <a:stretch>
              <a:fillRect/>
            </a:stretch>
          </p:blipFill>
          <p:spPr bwMode="auto">
            <a:xfrm>
              <a:off x="5948123" y="167421"/>
              <a:ext cx="1302367" cy="422595"/>
            </a:xfrm>
            <a:prstGeom prst="rect">
              <a:avLst/>
            </a:prstGeom>
            <a:noFill/>
            <a:ln w="31750">
              <a:solidFill>
                <a:schemeClr val="tx1"/>
              </a:solidFill>
              <a:miter lim="800000"/>
              <a:headEnd/>
              <a:tailEnd/>
            </a:ln>
          </p:spPr>
        </p:pic>
        <p:sp>
          <p:nvSpPr>
            <p:cNvPr id="8" name="Rettangolo 26"/>
            <p:cNvSpPr>
              <a:spLocks noChangeArrowheads="1"/>
            </p:cNvSpPr>
            <p:nvPr/>
          </p:nvSpPr>
          <p:spPr bwMode="auto">
            <a:xfrm>
              <a:off x="5924551" y="151641"/>
              <a:ext cx="1343024" cy="469047"/>
            </a:xfrm>
            <a:prstGeom prst="rect">
              <a:avLst/>
            </a:prstGeom>
            <a:noFill/>
            <a:ln w="31750" algn="ctr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it-IT" sz="2400">
                <a:solidFill>
                  <a:srgbClr val="5F5F5F"/>
                </a:solidFill>
                <a:latin typeface="Humnst777 BT"/>
              </a:endParaRPr>
            </a:p>
          </p:txBody>
        </p:sp>
      </p:grpSp>
      <p:sp>
        <p:nvSpPr>
          <p:cNvPr id="12" name="Rettangolo 11"/>
          <p:cNvSpPr/>
          <p:nvPr/>
        </p:nvSpPr>
        <p:spPr bwMode="auto">
          <a:xfrm>
            <a:off x="974558" y="1926704"/>
            <a:ext cx="7956884" cy="2664296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it-IT" dirty="0" smtClean="0"/>
          </a:p>
        </p:txBody>
      </p:sp>
      <p:pic>
        <p:nvPicPr>
          <p:cNvPr id="15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05993" y="2132568"/>
            <a:ext cx="3219819" cy="22322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7" name="Rettangolo 16"/>
          <p:cNvSpPr/>
          <p:nvPr/>
        </p:nvSpPr>
        <p:spPr>
          <a:xfrm>
            <a:off x="1526619" y="5363924"/>
            <a:ext cx="709878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kumimoji="0" lang="it-IT" sz="1800" b="1" dirty="0" smtClean="0">
                <a:solidFill>
                  <a:srgbClr val="006699"/>
                </a:solidFill>
                <a:latin typeface="Arial"/>
              </a:rPr>
              <a:t>Milano/Roma 23 marzo 2015</a:t>
            </a:r>
          </a:p>
        </p:txBody>
      </p:sp>
      <p:sp>
        <p:nvSpPr>
          <p:cNvPr id="19" name="Rettangolo 18"/>
          <p:cNvSpPr/>
          <p:nvPr/>
        </p:nvSpPr>
        <p:spPr bwMode="auto">
          <a:xfrm>
            <a:off x="1352600" y="2132856"/>
            <a:ext cx="3744416" cy="2232248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>
              <a:spcBef>
                <a:spcPts val="1200"/>
              </a:spcBef>
              <a:spcAft>
                <a:spcPts val="600"/>
              </a:spcAft>
            </a:pPr>
            <a:endParaRPr lang="it-IT" sz="200" b="1" dirty="0" smtClean="0">
              <a:solidFill>
                <a:srgbClr val="006699"/>
              </a:solidFill>
            </a:endParaRPr>
          </a:p>
        </p:txBody>
      </p:sp>
      <p:sp>
        <p:nvSpPr>
          <p:cNvPr id="20" name="CasellaDiTesto 19"/>
          <p:cNvSpPr txBox="1"/>
          <p:nvPr/>
        </p:nvSpPr>
        <p:spPr>
          <a:xfrm>
            <a:off x="1488377" y="2435404"/>
            <a:ext cx="345638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it-IT" sz="2400" b="1" dirty="0">
                <a:solidFill>
                  <a:srgbClr val="006699"/>
                </a:solidFill>
                <a:latin typeface="Calibri" panose="020F0502020204030204" pitchFamily="34" charset="0"/>
              </a:rPr>
              <a:t>Anteprima </a:t>
            </a:r>
            <a:r>
              <a:rPr lang="it-IT" sz="2400" b="1" dirty="0" smtClean="0">
                <a:solidFill>
                  <a:srgbClr val="006699"/>
                </a:solidFill>
                <a:latin typeface="Calibri" panose="020F0502020204030204" pitchFamily="34" charset="0"/>
              </a:rPr>
              <a:t>dati Assinform presentazione </a:t>
            </a:r>
            <a:r>
              <a:rPr lang="it-IT" sz="2400" b="1" dirty="0">
                <a:solidFill>
                  <a:srgbClr val="006699"/>
                </a:solidFill>
                <a:latin typeface="Calibri" panose="020F0502020204030204" pitchFamily="34" charset="0"/>
              </a:rPr>
              <a:t>agli Associati/</a:t>
            </a:r>
            <a:br>
              <a:rPr lang="it-IT" sz="2400" b="1" dirty="0">
                <a:solidFill>
                  <a:srgbClr val="006699"/>
                </a:solidFill>
                <a:latin typeface="Calibri" panose="020F0502020204030204" pitchFamily="34" charset="0"/>
              </a:rPr>
            </a:br>
            <a:r>
              <a:rPr lang="it-IT" sz="2400" b="1" dirty="0">
                <a:solidFill>
                  <a:srgbClr val="006699"/>
                </a:solidFill>
                <a:latin typeface="Calibri" panose="020F0502020204030204" pitchFamily="34" charset="0"/>
              </a:rPr>
              <a:t>Conferenza Stampa</a:t>
            </a:r>
            <a:endParaRPr lang="it-IT" sz="2400" b="1" dirty="0" smtClean="0">
              <a:solidFill>
                <a:srgbClr val="006699"/>
              </a:solidFill>
              <a:latin typeface="Calibri" pitchFamily="34" charset="0"/>
            </a:endParaRPr>
          </a:p>
        </p:txBody>
      </p:sp>
      <p:sp>
        <p:nvSpPr>
          <p:cNvPr id="4" name="Rettangolo 3"/>
          <p:cNvSpPr/>
          <p:nvPr/>
        </p:nvSpPr>
        <p:spPr bwMode="auto">
          <a:xfrm>
            <a:off x="128464" y="-27384"/>
            <a:ext cx="9721080" cy="16288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it-IT" sz="1400" b="0" i="0" u="none" strike="noStrike" cap="none" normalizeH="0" baseline="0" smtClean="0">
              <a:ln>
                <a:noFill/>
              </a:ln>
              <a:solidFill>
                <a:srgbClr val="0000CC"/>
              </a:solidFill>
              <a:effectLst/>
              <a:latin typeface="Arial" charset="0"/>
            </a:endParaRPr>
          </a:p>
        </p:txBody>
      </p:sp>
      <p:sp>
        <p:nvSpPr>
          <p:cNvPr id="16" name="AutoShape 1078"/>
          <p:cNvSpPr>
            <a:spLocks noChangeArrowheads="1"/>
          </p:cNvSpPr>
          <p:nvPr/>
        </p:nvSpPr>
        <p:spPr bwMode="auto">
          <a:xfrm rot="16200000">
            <a:off x="4762524" y="-3567192"/>
            <a:ext cx="142875" cy="9239282"/>
          </a:xfrm>
          <a:prstGeom prst="can">
            <a:avLst>
              <a:gd name="adj" fmla="val 55129"/>
            </a:avLst>
          </a:prstGeom>
          <a:solidFill>
            <a:schemeClr val="tx2">
              <a:lumMod val="75000"/>
            </a:schemeClr>
          </a:solidFill>
          <a:scene3d>
            <a:camera prst="orthographicFront"/>
            <a:lightRig rig="threePt" dir="t"/>
          </a:scene3d>
          <a:sp3d>
            <a:bevelT w="101600" prst="riblet"/>
          </a:sp3d>
        </p:spPr>
        <p:txBody>
          <a:bodyPr vert="horz" lIns="91440" tIns="45720" rIns="91440" bIns="45720" rtlCol="0" anchor="ctr"/>
          <a:lstStyle/>
          <a:p>
            <a:pPr eaLnBrk="1" hangingPunct="1"/>
            <a:endParaRPr lang="it-IT" sz="1200" b="1" smtClean="0">
              <a:solidFill>
                <a:prstClr val="white"/>
              </a:solidFill>
              <a:latin typeface="Futura Md" pitchFamily="34" charset="0"/>
            </a:endParaRPr>
          </a:p>
        </p:txBody>
      </p:sp>
      <p:sp>
        <p:nvSpPr>
          <p:cNvPr id="18" name="Rettangolo 17"/>
          <p:cNvSpPr/>
          <p:nvPr/>
        </p:nvSpPr>
        <p:spPr bwMode="auto">
          <a:xfrm>
            <a:off x="272482" y="89248"/>
            <a:ext cx="9109681" cy="792088"/>
          </a:xfrm>
          <a:prstGeom prst="rect">
            <a:avLst/>
          </a:prstGeom>
          <a:solidFill>
            <a:schemeClr val="bg1">
              <a:lumMod val="50000"/>
            </a:schemeClr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>
              <a:spcAft>
                <a:spcPts val="600"/>
              </a:spcAft>
            </a:pPr>
            <a:endParaRPr lang="it-IT" sz="3600" b="1" dirty="0" smtClean="0">
              <a:solidFill>
                <a:prstClr val="white"/>
              </a:solidFill>
              <a:latin typeface="Futura Md" pitchFamily="34" charset="0"/>
            </a:endParaRPr>
          </a:p>
        </p:txBody>
      </p:sp>
      <p:sp>
        <p:nvSpPr>
          <p:cNvPr id="22" name="Oval 1082"/>
          <p:cNvSpPr>
            <a:spLocks noChangeArrowheads="1"/>
          </p:cNvSpPr>
          <p:nvPr/>
        </p:nvSpPr>
        <p:spPr bwMode="auto">
          <a:xfrm>
            <a:off x="9382163" y="865535"/>
            <a:ext cx="403225" cy="403225"/>
          </a:xfrm>
          <a:prstGeom prst="ellipse">
            <a:avLst/>
          </a:prstGeom>
          <a:solidFill>
            <a:schemeClr val="tx2">
              <a:lumMod val="75000"/>
            </a:schemeClr>
          </a:solidFill>
          <a:scene3d>
            <a:camera prst="orthographicFront"/>
            <a:lightRig rig="threePt" dir="t"/>
          </a:scene3d>
          <a:sp3d>
            <a:bevelT w="101600" prst="riblet"/>
          </a:sp3d>
        </p:spPr>
        <p:txBody>
          <a:bodyPr vert="horz" lIns="91440" tIns="45720" rIns="91440" bIns="45720" rtlCol="0" anchor="ctr"/>
          <a:lstStyle/>
          <a:p>
            <a:pPr eaLnBrk="1" hangingPunct="1"/>
            <a:endParaRPr lang="it-IT" sz="1200" b="1" smtClean="0">
              <a:solidFill>
                <a:prstClr val="white"/>
              </a:solidFill>
              <a:latin typeface="Futura Md" pitchFamily="34" charset="0"/>
            </a:endParaRPr>
          </a:p>
        </p:txBody>
      </p:sp>
      <p:sp>
        <p:nvSpPr>
          <p:cNvPr id="23" name="Titolo 1"/>
          <p:cNvSpPr txBox="1">
            <a:spLocks/>
          </p:cNvSpPr>
          <p:nvPr/>
        </p:nvSpPr>
        <p:spPr>
          <a:xfrm>
            <a:off x="488504" y="282352"/>
            <a:ext cx="9711663" cy="914400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kumimoji="1" sz="2800" b="1">
                <a:solidFill>
                  <a:schemeClr val="tx2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kumimoji="1" sz="2800" b="1">
                <a:solidFill>
                  <a:srgbClr val="0000CC"/>
                </a:solidFill>
                <a:latin typeface="Arial" charset="0"/>
              </a:defRPr>
            </a:lvl2pPr>
            <a:lvl3pPr algn="l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kumimoji="1" sz="2800" b="1">
                <a:solidFill>
                  <a:srgbClr val="0000CC"/>
                </a:solidFill>
                <a:latin typeface="Arial" charset="0"/>
              </a:defRPr>
            </a:lvl3pPr>
            <a:lvl4pPr algn="l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kumimoji="1" sz="2800" b="1">
                <a:solidFill>
                  <a:srgbClr val="0000CC"/>
                </a:solidFill>
                <a:latin typeface="Arial" charset="0"/>
              </a:defRPr>
            </a:lvl4pPr>
            <a:lvl5pPr algn="l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kumimoji="1" sz="2800" b="1">
                <a:solidFill>
                  <a:srgbClr val="0000CC"/>
                </a:solidFill>
                <a:latin typeface="Arial" charset="0"/>
              </a:defRPr>
            </a:lvl5pPr>
            <a:lvl6pPr marL="457200" algn="l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kumimoji="1" sz="2800" b="1">
                <a:solidFill>
                  <a:srgbClr val="0000CC"/>
                </a:solidFill>
                <a:latin typeface="Arial" charset="0"/>
              </a:defRPr>
            </a:lvl6pPr>
            <a:lvl7pPr marL="914400" algn="l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kumimoji="1" sz="2800" b="1">
                <a:solidFill>
                  <a:srgbClr val="0000CC"/>
                </a:solidFill>
                <a:latin typeface="Arial" charset="0"/>
              </a:defRPr>
            </a:lvl7pPr>
            <a:lvl8pPr marL="1371600" algn="l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kumimoji="1" sz="2800" b="1">
                <a:solidFill>
                  <a:srgbClr val="0000CC"/>
                </a:solidFill>
                <a:latin typeface="Arial" charset="0"/>
              </a:defRPr>
            </a:lvl8pPr>
            <a:lvl9pPr marL="1828800" algn="l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kumimoji="1" sz="2800" b="1">
                <a:solidFill>
                  <a:srgbClr val="0000CC"/>
                </a:solidFill>
                <a:latin typeface="Arial" charset="0"/>
              </a:defRPr>
            </a:lvl9pPr>
          </a:lstStyle>
          <a:p>
            <a:r>
              <a:rPr lang="it-IT" sz="3600" kern="0" dirty="0" smtClean="0">
                <a:solidFill>
                  <a:schemeClr val="bg1"/>
                </a:solidFill>
                <a:latin typeface="Futura Md" charset="0"/>
              </a:rPr>
              <a:t>Il mercato Digitale </a:t>
            </a:r>
            <a:r>
              <a:rPr lang="it-IT" sz="3600" kern="0" dirty="0" smtClean="0">
                <a:solidFill>
                  <a:srgbClr val="FF0000"/>
                </a:solidFill>
                <a:latin typeface="Futura Md" charset="0"/>
              </a:rPr>
              <a:t>2015</a:t>
            </a:r>
            <a:endParaRPr lang="it-IT" sz="3600" kern="0" dirty="0">
              <a:solidFill>
                <a:srgbClr val="FF0000"/>
              </a:solidFill>
              <a:latin typeface="Futura Md" charset="0"/>
            </a:endParaRPr>
          </a:p>
        </p:txBody>
      </p:sp>
      <p:grpSp>
        <p:nvGrpSpPr>
          <p:cNvPr id="24" name="Gruppo 8"/>
          <p:cNvGrpSpPr/>
          <p:nvPr/>
        </p:nvGrpSpPr>
        <p:grpSpPr>
          <a:xfrm>
            <a:off x="7329264" y="150904"/>
            <a:ext cx="1987508" cy="668716"/>
            <a:chOff x="5924551" y="151641"/>
            <a:chExt cx="1343024" cy="469047"/>
          </a:xfrm>
        </p:grpSpPr>
        <p:pic>
          <p:nvPicPr>
            <p:cNvPr id="25" name="Picture 126"/>
            <p:cNvPicPr>
              <a:picLocks noChangeAspect="1" noChangeArrowheads="1"/>
            </p:cNvPicPr>
            <p:nvPr/>
          </p:nvPicPr>
          <p:blipFill>
            <a:blip r:embed="rId2" cstate="print"/>
            <a:srcRect b="51970"/>
            <a:stretch>
              <a:fillRect/>
            </a:stretch>
          </p:blipFill>
          <p:spPr bwMode="auto">
            <a:xfrm>
              <a:off x="5948123" y="167421"/>
              <a:ext cx="1302367" cy="422595"/>
            </a:xfrm>
            <a:prstGeom prst="rect">
              <a:avLst/>
            </a:prstGeom>
            <a:noFill/>
            <a:ln w="31750">
              <a:solidFill>
                <a:schemeClr val="tx1"/>
              </a:solidFill>
              <a:miter lim="800000"/>
              <a:headEnd/>
              <a:tailEnd/>
            </a:ln>
          </p:spPr>
        </p:pic>
        <p:sp>
          <p:nvSpPr>
            <p:cNvPr id="26" name="Rettangolo 26"/>
            <p:cNvSpPr>
              <a:spLocks noChangeArrowheads="1"/>
            </p:cNvSpPr>
            <p:nvPr/>
          </p:nvSpPr>
          <p:spPr bwMode="auto">
            <a:xfrm>
              <a:off x="5924551" y="151641"/>
              <a:ext cx="1343024" cy="469047"/>
            </a:xfrm>
            <a:prstGeom prst="rect">
              <a:avLst/>
            </a:prstGeom>
            <a:noFill/>
            <a:ln w="31750" algn="ctr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it-IT" sz="2400">
                <a:solidFill>
                  <a:srgbClr val="5F5F5F"/>
                </a:solidFill>
                <a:latin typeface="Humnst777 BT"/>
              </a:endParaRPr>
            </a:p>
          </p:txBody>
        </p:sp>
      </p:grp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tangolo 3"/>
          <p:cNvSpPr/>
          <p:nvPr/>
        </p:nvSpPr>
        <p:spPr bwMode="auto">
          <a:xfrm>
            <a:off x="1856656" y="1268760"/>
            <a:ext cx="7920880" cy="266429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it-IT" dirty="0" smtClean="0"/>
          </a:p>
        </p:txBody>
      </p:sp>
      <p:sp>
        <p:nvSpPr>
          <p:cNvPr id="5" name="Rettangolo 4"/>
          <p:cNvSpPr/>
          <p:nvPr/>
        </p:nvSpPr>
        <p:spPr bwMode="auto">
          <a:xfrm>
            <a:off x="272480" y="1412776"/>
            <a:ext cx="9361040" cy="5256584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it-IT" dirty="0" smtClean="0"/>
          </a:p>
        </p:txBody>
      </p:sp>
      <p:sp>
        <p:nvSpPr>
          <p:cNvPr id="54" name="Titolo 1"/>
          <p:cNvSpPr txBox="1">
            <a:spLocks/>
          </p:cNvSpPr>
          <p:nvPr/>
        </p:nvSpPr>
        <p:spPr>
          <a:xfrm>
            <a:off x="425913" y="332656"/>
            <a:ext cx="9711663" cy="914400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kumimoji="1" sz="2800" b="1">
                <a:solidFill>
                  <a:schemeClr val="tx2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kumimoji="1" sz="2800" b="1">
                <a:solidFill>
                  <a:srgbClr val="0000CC"/>
                </a:solidFill>
                <a:latin typeface="Arial" charset="0"/>
              </a:defRPr>
            </a:lvl2pPr>
            <a:lvl3pPr algn="l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kumimoji="1" sz="2800" b="1">
                <a:solidFill>
                  <a:srgbClr val="0000CC"/>
                </a:solidFill>
                <a:latin typeface="Arial" charset="0"/>
              </a:defRPr>
            </a:lvl3pPr>
            <a:lvl4pPr algn="l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kumimoji="1" sz="2800" b="1">
                <a:solidFill>
                  <a:srgbClr val="0000CC"/>
                </a:solidFill>
                <a:latin typeface="Arial" charset="0"/>
              </a:defRPr>
            </a:lvl4pPr>
            <a:lvl5pPr algn="l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kumimoji="1" sz="2800" b="1">
                <a:solidFill>
                  <a:srgbClr val="0000CC"/>
                </a:solidFill>
                <a:latin typeface="Arial" charset="0"/>
              </a:defRPr>
            </a:lvl5pPr>
            <a:lvl6pPr marL="457200" algn="l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kumimoji="1" sz="2800" b="1">
                <a:solidFill>
                  <a:srgbClr val="0000CC"/>
                </a:solidFill>
                <a:latin typeface="Arial" charset="0"/>
              </a:defRPr>
            </a:lvl6pPr>
            <a:lvl7pPr marL="914400" algn="l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kumimoji="1" sz="2800" b="1">
                <a:solidFill>
                  <a:srgbClr val="0000CC"/>
                </a:solidFill>
                <a:latin typeface="Arial" charset="0"/>
              </a:defRPr>
            </a:lvl7pPr>
            <a:lvl8pPr marL="1371600" algn="l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kumimoji="1" sz="2800" b="1">
                <a:solidFill>
                  <a:srgbClr val="0000CC"/>
                </a:solidFill>
                <a:latin typeface="Arial" charset="0"/>
              </a:defRPr>
            </a:lvl8pPr>
            <a:lvl9pPr marL="1828800" algn="l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kumimoji="1" sz="2800" b="1">
                <a:solidFill>
                  <a:srgbClr val="0000CC"/>
                </a:solidFill>
                <a:latin typeface="Arial" charset="0"/>
              </a:defRPr>
            </a:lvl9pPr>
          </a:lstStyle>
          <a:p>
            <a:r>
              <a:rPr lang="it-IT" sz="3200" dirty="0" smtClean="0">
                <a:solidFill>
                  <a:schemeClr val="bg1"/>
                </a:solidFill>
                <a:latin typeface="Futura Md" charset="0"/>
              </a:rPr>
              <a:t>Il mercato dei servizi direte fissa e mobile</a:t>
            </a:r>
            <a:endParaRPr lang="it-IT" sz="3200" dirty="0">
              <a:solidFill>
                <a:schemeClr val="bg1"/>
              </a:solidFill>
              <a:latin typeface="Futura Md" charset="0"/>
            </a:endParaRPr>
          </a:p>
        </p:txBody>
      </p:sp>
      <p:graphicFrame>
        <p:nvGraphicFramePr>
          <p:cNvPr id="6" name="Grafico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65383265"/>
              </p:ext>
            </p:extLst>
          </p:nvPr>
        </p:nvGraphicFramePr>
        <p:xfrm>
          <a:off x="488278" y="1854116"/>
          <a:ext cx="9003353" cy="433389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CasellaDiTesto 6"/>
          <p:cNvSpPr txBox="1"/>
          <p:nvPr/>
        </p:nvSpPr>
        <p:spPr bwMode="auto">
          <a:xfrm>
            <a:off x="1673414" y="1811977"/>
            <a:ext cx="902811" cy="40011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eaLnBrk="0" hangingPunct="0">
              <a:defRPr/>
            </a:pPr>
            <a:r>
              <a:rPr lang="it-IT" sz="2000" b="1" dirty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</a:rPr>
              <a:t>27.780</a:t>
            </a:r>
          </a:p>
        </p:txBody>
      </p:sp>
      <p:sp>
        <p:nvSpPr>
          <p:cNvPr id="8" name="CasellaDiTesto 7"/>
          <p:cNvSpPr txBox="1"/>
          <p:nvPr/>
        </p:nvSpPr>
        <p:spPr bwMode="auto">
          <a:xfrm>
            <a:off x="4451986" y="2134240"/>
            <a:ext cx="902811" cy="40011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eaLnBrk="0" hangingPunct="0">
              <a:defRPr/>
            </a:pPr>
            <a:r>
              <a:rPr lang="it-IT" sz="2000" b="1" dirty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</a:rPr>
              <a:t>24.840</a:t>
            </a:r>
          </a:p>
        </p:txBody>
      </p:sp>
      <p:sp>
        <p:nvSpPr>
          <p:cNvPr id="9" name="CasellaDiTesto 8"/>
          <p:cNvSpPr txBox="1"/>
          <p:nvPr/>
        </p:nvSpPr>
        <p:spPr bwMode="auto">
          <a:xfrm>
            <a:off x="3010424" y="1891352"/>
            <a:ext cx="761747" cy="33855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eaLnBrk="0" hangingPunct="0">
              <a:defRPr/>
            </a:pPr>
            <a:r>
              <a:rPr lang="it-IT" sz="1600" b="1" i="1" dirty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</a:rPr>
              <a:t>-10,2%</a:t>
            </a:r>
          </a:p>
        </p:txBody>
      </p:sp>
      <p:sp>
        <p:nvSpPr>
          <p:cNvPr id="10" name="CasellaDiTesto 9"/>
          <p:cNvSpPr txBox="1"/>
          <p:nvPr/>
        </p:nvSpPr>
        <p:spPr bwMode="auto">
          <a:xfrm>
            <a:off x="3118363" y="4405952"/>
            <a:ext cx="599844" cy="30777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eaLnBrk="0" hangingPunct="0">
              <a:defRPr/>
            </a:pPr>
            <a:r>
              <a:rPr lang="it-IT" b="1" dirty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</a:rPr>
              <a:t>-4,9%</a:t>
            </a:r>
          </a:p>
        </p:txBody>
      </p:sp>
      <p:sp>
        <p:nvSpPr>
          <p:cNvPr id="11" name="Figura a mano libera 10"/>
          <p:cNvSpPr/>
          <p:nvPr/>
        </p:nvSpPr>
        <p:spPr bwMode="auto">
          <a:xfrm flipV="1">
            <a:off x="3111104" y="4709165"/>
            <a:ext cx="615950" cy="131959"/>
          </a:xfrm>
          <a:custGeom>
            <a:avLst/>
            <a:gdLst>
              <a:gd name="connsiteX0" fmla="*/ 0 w 500742"/>
              <a:gd name="connsiteY0" fmla="*/ 174172 h 185057"/>
              <a:gd name="connsiteX1" fmla="*/ 250371 w 500742"/>
              <a:gd name="connsiteY1" fmla="*/ 0 h 185057"/>
              <a:gd name="connsiteX2" fmla="*/ 500742 w 500742"/>
              <a:gd name="connsiteY2" fmla="*/ 185057 h 1850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00742" h="185057">
                <a:moveTo>
                  <a:pt x="0" y="174172"/>
                </a:moveTo>
                <a:lnTo>
                  <a:pt x="250371" y="0"/>
                </a:lnTo>
                <a:lnTo>
                  <a:pt x="500742" y="185057"/>
                </a:lnTo>
              </a:path>
            </a:pathLst>
          </a:custGeom>
          <a:noFill/>
          <a:ln w="19050" cap="flat" cmpd="sng" algn="ctr">
            <a:solidFill>
              <a:schemeClr val="tx2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wrap="none"/>
          <a:lstStyle/>
          <a:p>
            <a:pPr algn="ctr" eaLnBrk="0" hangingPunct="0">
              <a:defRPr/>
            </a:pPr>
            <a:endParaRPr lang="it-IT"/>
          </a:p>
        </p:txBody>
      </p:sp>
      <p:cxnSp>
        <p:nvCxnSpPr>
          <p:cNvPr id="12" name="Connettore 2 14"/>
          <p:cNvCxnSpPr>
            <a:cxnSpLocks noChangeShapeType="1"/>
          </p:cNvCxnSpPr>
          <p:nvPr/>
        </p:nvCxnSpPr>
        <p:spPr bwMode="auto">
          <a:xfrm>
            <a:off x="3070248" y="2186431"/>
            <a:ext cx="669839" cy="238424"/>
          </a:xfrm>
          <a:prstGeom prst="straightConnector1">
            <a:avLst/>
          </a:prstGeom>
          <a:noFill/>
          <a:ln w="38100" algn="ctr">
            <a:solidFill>
              <a:srgbClr val="C00000"/>
            </a:solidFill>
            <a:round/>
            <a:headEnd/>
            <a:tailEnd type="arrow" w="med" len="med"/>
          </a:ln>
        </p:spPr>
      </p:cxnSp>
      <p:sp>
        <p:nvSpPr>
          <p:cNvPr id="13" name="CasellaDiTesto 12"/>
          <p:cNvSpPr txBox="1"/>
          <p:nvPr/>
        </p:nvSpPr>
        <p:spPr bwMode="auto">
          <a:xfrm>
            <a:off x="377548" y="1412776"/>
            <a:ext cx="2415212" cy="30777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eaLnBrk="0" hangingPunct="0">
              <a:defRPr/>
            </a:pPr>
            <a:r>
              <a:rPr lang="it-IT" b="1" dirty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</a:rPr>
              <a:t>Valori in Milioni di Euro e in %</a:t>
            </a:r>
          </a:p>
        </p:txBody>
      </p:sp>
      <p:sp>
        <p:nvSpPr>
          <p:cNvPr id="15" name="CasellaDiTesto 14"/>
          <p:cNvSpPr txBox="1"/>
          <p:nvPr/>
        </p:nvSpPr>
        <p:spPr bwMode="auto">
          <a:xfrm>
            <a:off x="3094109" y="3004190"/>
            <a:ext cx="691215" cy="30777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eaLnBrk="0" hangingPunct="0">
              <a:defRPr/>
            </a:pPr>
            <a:r>
              <a:rPr lang="it-IT" b="1" dirty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</a:rPr>
              <a:t>-13,8%</a:t>
            </a:r>
          </a:p>
        </p:txBody>
      </p:sp>
      <p:sp>
        <p:nvSpPr>
          <p:cNvPr id="16" name="Figura a mano libera 15"/>
          <p:cNvSpPr/>
          <p:nvPr/>
        </p:nvSpPr>
        <p:spPr bwMode="auto">
          <a:xfrm flipV="1">
            <a:off x="3131741" y="3307402"/>
            <a:ext cx="615950" cy="184150"/>
          </a:xfrm>
          <a:custGeom>
            <a:avLst/>
            <a:gdLst>
              <a:gd name="connsiteX0" fmla="*/ 0 w 500742"/>
              <a:gd name="connsiteY0" fmla="*/ 174172 h 185057"/>
              <a:gd name="connsiteX1" fmla="*/ 250371 w 500742"/>
              <a:gd name="connsiteY1" fmla="*/ 0 h 185057"/>
              <a:gd name="connsiteX2" fmla="*/ 500742 w 500742"/>
              <a:gd name="connsiteY2" fmla="*/ 185057 h 1850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00742" h="185057">
                <a:moveTo>
                  <a:pt x="0" y="174172"/>
                </a:moveTo>
                <a:lnTo>
                  <a:pt x="250371" y="0"/>
                </a:lnTo>
                <a:lnTo>
                  <a:pt x="500742" y="185057"/>
                </a:lnTo>
              </a:path>
            </a:pathLst>
          </a:custGeom>
          <a:noFill/>
          <a:ln w="19050" cap="flat" cmpd="sng" algn="ctr">
            <a:solidFill>
              <a:schemeClr val="accent3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wrap="none"/>
          <a:lstStyle/>
          <a:p>
            <a:pPr algn="ctr" eaLnBrk="0" hangingPunct="0">
              <a:defRPr/>
            </a:pPr>
            <a:endParaRPr lang="it-IT"/>
          </a:p>
        </p:txBody>
      </p:sp>
      <p:sp>
        <p:nvSpPr>
          <p:cNvPr id="17" name="CasellaDiTesto 16"/>
          <p:cNvSpPr txBox="1"/>
          <p:nvPr/>
        </p:nvSpPr>
        <p:spPr bwMode="auto">
          <a:xfrm>
            <a:off x="7362046" y="2186431"/>
            <a:ext cx="902811" cy="40011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eaLnBrk="0" hangingPunct="0">
              <a:defRPr/>
            </a:pPr>
            <a:r>
              <a:rPr lang="it-IT" sz="2000" b="1" dirty="0" smtClean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</a:rPr>
              <a:t>23.175</a:t>
            </a:r>
            <a:endParaRPr lang="it-IT" sz="2000" b="1" dirty="0">
              <a:solidFill>
                <a:schemeClr val="tx2">
                  <a:lumMod val="75000"/>
                </a:schemeClr>
              </a:solidFill>
              <a:latin typeface="Calibri" panose="020F0502020204030204" pitchFamily="34" charset="0"/>
            </a:endParaRPr>
          </a:p>
        </p:txBody>
      </p:sp>
      <p:sp>
        <p:nvSpPr>
          <p:cNvPr id="18" name="CasellaDiTesto 17"/>
          <p:cNvSpPr txBox="1"/>
          <p:nvPr/>
        </p:nvSpPr>
        <p:spPr bwMode="auto">
          <a:xfrm>
            <a:off x="5972582" y="1943543"/>
            <a:ext cx="657552" cy="33855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eaLnBrk="0" hangingPunct="0">
              <a:defRPr/>
            </a:pPr>
            <a:r>
              <a:rPr lang="it-IT" sz="1600" b="1" i="1" dirty="0" smtClean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</a:rPr>
              <a:t>-7,1%</a:t>
            </a:r>
            <a:endParaRPr lang="it-IT" sz="1600" b="1" i="1" dirty="0">
              <a:solidFill>
                <a:schemeClr val="tx2">
                  <a:lumMod val="75000"/>
                </a:schemeClr>
              </a:solidFill>
              <a:latin typeface="Calibri" panose="020F0502020204030204" pitchFamily="34" charset="0"/>
            </a:endParaRPr>
          </a:p>
        </p:txBody>
      </p:sp>
      <p:sp>
        <p:nvSpPr>
          <p:cNvPr id="19" name="CasellaDiTesto 18"/>
          <p:cNvSpPr txBox="1"/>
          <p:nvPr/>
        </p:nvSpPr>
        <p:spPr bwMode="auto">
          <a:xfrm>
            <a:off x="6028424" y="4458143"/>
            <a:ext cx="599844" cy="30777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eaLnBrk="0" hangingPunct="0">
              <a:defRPr/>
            </a:pPr>
            <a:r>
              <a:rPr lang="it-IT" b="1" dirty="0" smtClean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</a:rPr>
              <a:t>-3,9%</a:t>
            </a:r>
            <a:endParaRPr lang="it-IT" b="1" dirty="0">
              <a:solidFill>
                <a:schemeClr val="tx2">
                  <a:lumMod val="75000"/>
                </a:schemeClr>
              </a:solidFill>
              <a:latin typeface="Calibri" panose="020F0502020204030204" pitchFamily="34" charset="0"/>
            </a:endParaRPr>
          </a:p>
        </p:txBody>
      </p:sp>
      <p:sp>
        <p:nvSpPr>
          <p:cNvPr id="20" name="Figura a mano libera 19"/>
          <p:cNvSpPr/>
          <p:nvPr/>
        </p:nvSpPr>
        <p:spPr bwMode="auto">
          <a:xfrm flipV="1">
            <a:off x="6021164" y="4761356"/>
            <a:ext cx="615950" cy="131959"/>
          </a:xfrm>
          <a:custGeom>
            <a:avLst/>
            <a:gdLst>
              <a:gd name="connsiteX0" fmla="*/ 0 w 500742"/>
              <a:gd name="connsiteY0" fmla="*/ 174172 h 185057"/>
              <a:gd name="connsiteX1" fmla="*/ 250371 w 500742"/>
              <a:gd name="connsiteY1" fmla="*/ 0 h 185057"/>
              <a:gd name="connsiteX2" fmla="*/ 500742 w 500742"/>
              <a:gd name="connsiteY2" fmla="*/ 185057 h 1850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00742" h="185057">
                <a:moveTo>
                  <a:pt x="0" y="174172"/>
                </a:moveTo>
                <a:lnTo>
                  <a:pt x="250371" y="0"/>
                </a:lnTo>
                <a:lnTo>
                  <a:pt x="500742" y="185057"/>
                </a:lnTo>
              </a:path>
            </a:pathLst>
          </a:custGeom>
          <a:noFill/>
          <a:ln w="19050" cap="flat" cmpd="sng" algn="ctr">
            <a:solidFill>
              <a:schemeClr val="tx2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wrap="none"/>
          <a:lstStyle/>
          <a:p>
            <a:pPr algn="ctr" eaLnBrk="0" hangingPunct="0">
              <a:defRPr/>
            </a:pPr>
            <a:endParaRPr lang="it-IT"/>
          </a:p>
        </p:txBody>
      </p:sp>
      <p:cxnSp>
        <p:nvCxnSpPr>
          <p:cNvPr id="21" name="Connettore 2 14"/>
          <p:cNvCxnSpPr>
            <a:cxnSpLocks noChangeShapeType="1"/>
          </p:cNvCxnSpPr>
          <p:nvPr/>
        </p:nvCxnSpPr>
        <p:spPr bwMode="auto">
          <a:xfrm>
            <a:off x="5980308" y="2238622"/>
            <a:ext cx="669839" cy="238424"/>
          </a:xfrm>
          <a:prstGeom prst="straightConnector1">
            <a:avLst/>
          </a:prstGeom>
          <a:noFill/>
          <a:ln w="38100" algn="ctr">
            <a:solidFill>
              <a:srgbClr val="C00000"/>
            </a:solidFill>
            <a:round/>
            <a:headEnd/>
            <a:tailEnd type="arrow" w="med" len="med"/>
          </a:ln>
        </p:spPr>
      </p:cxnSp>
      <p:sp>
        <p:nvSpPr>
          <p:cNvPr id="22" name="CasellaDiTesto 21"/>
          <p:cNvSpPr txBox="1"/>
          <p:nvPr/>
        </p:nvSpPr>
        <p:spPr bwMode="auto">
          <a:xfrm>
            <a:off x="6049855" y="3056381"/>
            <a:ext cx="599844" cy="30777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eaLnBrk="0" hangingPunct="0">
              <a:defRPr/>
            </a:pPr>
            <a:r>
              <a:rPr lang="it-IT" b="1" dirty="0" smtClean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</a:rPr>
              <a:t>-9,4%</a:t>
            </a:r>
            <a:endParaRPr lang="it-IT" b="1" dirty="0">
              <a:solidFill>
                <a:schemeClr val="tx2">
                  <a:lumMod val="75000"/>
                </a:schemeClr>
              </a:solidFill>
              <a:latin typeface="Calibri" panose="020F0502020204030204" pitchFamily="34" charset="0"/>
            </a:endParaRPr>
          </a:p>
        </p:txBody>
      </p:sp>
      <p:sp>
        <p:nvSpPr>
          <p:cNvPr id="23" name="Figura a mano libera 22"/>
          <p:cNvSpPr/>
          <p:nvPr/>
        </p:nvSpPr>
        <p:spPr bwMode="auto">
          <a:xfrm flipV="1">
            <a:off x="6041801" y="3359593"/>
            <a:ext cx="615950" cy="184150"/>
          </a:xfrm>
          <a:custGeom>
            <a:avLst/>
            <a:gdLst>
              <a:gd name="connsiteX0" fmla="*/ 0 w 500742"/>
              <a:gd name="connsiteY0" fmla="*/ 174172 h 185057"/>
              <a:gd name="connsiteX1" fmla="*/ 250371 w 500742"/>
              <a:gd name="connsiteY1" fmla="*/ 0 h 185057"/>
              <a:gd name="connsiteX2" fmla="*/ 500742 w 500742"/>
              <a:gd name="connsiteY2" fmla="*/ 185057 h 1850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00742" h="185057">
                <a:moveTo>
                  <a:pt x="0" y="174172"/>
                </a:moveTo>
                <a:lnTo>
                  <a:pt x="250371" y="0"/>
                </a:lnTo>
                <a:lnTo>
                  <a:pt x="500742" y="185057"/>
                </a:lnTo>
              </a:path>
            </a:pathLst>
          </a:custGeom>
          <a:noFill/>
          <a:ln w="19050" cap="flat" cmpd="sng" algn="ctr">
            <a:solidFill>
              <a:schemeClr val="accent3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wrap="none"/>
          <a:lstStyle/>
          <a:p>
            <a:pPr algn="ctr" eaLnBrk="0" hangingPunct="0">
              <a:defRPr/>
            </a:pPr>
            <a:endParaRPr lang="it-IT"/>
          </a:p>
        </p:txBody>
      </p:sp>
      <p:sp>
        <p:nvSpPr>
          <p:cNvPr id="24" name="Text Box 14"/>
          <p:cNvSpPr txBox="1">
            <a:spLocks noChangeArrowheads="1"/>
          </p:cNvSpPr>
          <p:nvPr/>
        </p:nvSpPr>
        <p:spPr bwMode="auto">
          <a:xfrm>
            <a:off x="330622" y="6309320"/>
            <a:ext cx="3182218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it-IT" sz="1200" b="1" dirty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</a:rPr>
              <a:t>Fonte: </a:t>
            </a:r>
            <a:r>
              <a:rPr lang="it-IT" sz="1200" b="1" dirty="0" err="1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</a:rPr>
              <a:t>Assinform</a:t>
            </a:r>
            <a:r>
              <a:rPr lang="it-IT" sz="1200" b="1" dirty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</a:rPr>
              <a:t> / </a:t>
            </a:r>
            <a:r>
              <a:rPr lang="it-IT" sz="1200" b="1" dirty="0" err="1" smtClean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</a:rPr>
              <a:t>NetConsulting</a:t>
            </a:r>
            <a:r>
              <a:rPr lang="it-IT" sz="1200" b="1" dirty="0" smtClean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</a:rPr>
              <a:t>, Marzo  2015</a:t>
            </a:r>
            <a:endParaRPr lang="en-US" sz="1200" b="1" dirty="0">
              <a:solidFill>
                <a:schemeClr val="tx2">
                  <a:lumMod val="75000"/>
                </a:schemeClr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936172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tangolo 3"/>
          <p:cNvSpPr/>
          <p:nvPr/>
        </p:nvSpPr>
        <p:spPr bwMode="auto">
          <a:xfrm>
            <a:off x="1856656" y="1268760"/>
            <a:ext cx="7920880" cy="266429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it-IT" dirty="0" smtClean="0"/>
          </a:p>
        </p:txBody>
      </p:sp>
      <p:sp>
        <p:nvSpPr>
          <p:cNvPr id="5" name="Rettangolo 4"/>
          <p:cNvSpPr/>
          <p:nvPr/>
        </p:nvSpPr>
        <p:spPr bwMode="auto">
          <a:xfrm>
            <a:off x="272480" y="1412776"/>
            <a:ext cx="9361040" cy="5256584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it-IT" dirty="0" smtClean="0"/>
          </a:p>
        </p:txBody>
      </p:sp>
      <p:sp>
        <p:nvSpPr>
          <p:cNvPr id="54" name="Titolo 1"/>
          <p:cNvSpPr txBox="1">
            <a:spLocks/>
          </p:cNvSpPr>
          <p:nvPr/>
        </p:nvSpPr>
        <p:spPr>
          <a:xfrm>
            <a:off x="425913" y="160504"/>
            <a:ext cx="9711663" cy="914400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kumimoji="1" sz="2800" b="1">
                <a:solidFill>
                  <a:schemeClr val="tx2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kumimoji="1" sz="2800" b="1">
                <a:solidFill>
                  <a:srgbClr val="0000CC"/>
                </a:solidFill>
                <a:latin typeface="Arial" charset="0"/>
              </a:defRPr>
            </a:lvl2pPr>
            <a:lvl3pPr algn="l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kumimoji="1" sz="2800" b="1">
                <a:solidFill>
                  <a:srgbClr val="0000CC"/>
                </a:solidFill>
                <a:latin typeface="Arial" charset="0"/>
              </a:defRPr>
            </a:lvl3pPr>
            <a:lvl4pPr algn="l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kumimoji="1" sz="2800" b="1">
                <a:solidFill>
                  <a:srgbClr val="0000CC"/>
                </a:solidFill>
                <a:latin typeface="Arial" charset="0"/>
              </a:defRPr>
            </a:lvl4pPr>
            <a:lvl5pPr algn="l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kumimoji="1" sz="2800" b="1">
                <a:solidFill>
                  <a:srgbClr val="0000CC"/>
                </a:solidFill>
                <a:latin typeface="Arial" charset="0"/>
              </a:defRPr>
            </a:lvl5pPr>
            <a:lvl6pPr marL="457200" algn="l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kumimoji="1" sz="2800" b="1">
                <a:solidFill>
                  <a:srgbClr val="0000CC"/>
                </a:solidFill>
                <a:latin typeface="Arial" charset="0"/>
              </a:defRPr>
            </a:lvl6pPr>
            <a:lvl7pPr marL="914400" algn="l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kumimoji="1" sz="2800" b="1">
                <a:solidFill>
                  <a:srgbClr val="0000CC"/>
                </a:solidFill>
                <a:latin typeface="Arial" charset="0"/>
              </a:defRPr>
            </a:lvl7pPr>
            <a:lvl8pPr marL="1371600" algn="l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kumimoji="1" sz="2800" b="1">
                <a:solidFill>
                  <a:srgbClr val="0000CC"/>
                </a:solidFill>
                <a:latin typeface="Arial" charset="0"/>
              </a:defRPr>
            </a:lvl8pPr>
            <a:lvl9pPr marL="1828800" algn="l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kumimoji="1" sz="2800" b="1">
                <a:solidFill>
                  <a:srgbClr val="0000CC"/>
                </a:solidFill>
                <a:latin typeface="Arial" charset="0"/>
              </a:defRPr>
            </a:lvl9pPr>
          </a:lstStyle>
          <a:p>
            <a:r>
              <a:rPr lang="it-IT" dirty="0" smtClean="0">
                <a:solidFill>
                  <a:schemeClr val="bg1"/>
                </a:solidFill>
                <a:latin typeface="Futura Md" charset="0"/>
              </a:rPr>
              <a:t>Vendite di Smartphone, numero di linee mobili</a:t>
            </a:r>
          </a:p>
          <a:p>
            <a:r>
              <a:rPr lang="it-IT" dirty="0" smtClean="0">
                <a:solidFill>
                  <a:schemeClr val="bg1"/>
                </a:solidFill>
                <a:latin typeface="Futura Md" charset="0"/>
              </a:rPr>
              <a:t>e utenti a banda larga</a:t>
            </a:r>
            <a:endParaRPr lang="it-IT" dirty="0">
              <a:solidFill>
                <a:schemeClr val="bg1"/>
              </a:solidFill>
              <a:latin typeface="Futura Md" charset="0"/>
            </a:endParaRPr>
          </a:p>
        </p:txBody>
      </p:sp>
      <p:sp>
        <p:nvSpPr>
          <p:cNvPr id="104" name="Text Box 14"/>
          <p:cNvSpPr txBox="1">
            <a:spLocks noChangeArrowheads="1"/>
          </p:cNvSpPr>
          <p:nvPr/>
        </p:nvSpPr>
        <p:spPr bwMode="auto">
          <a:xfrm>
            <a:off x="330622" y="6392361"/>
            <a:ext cx="3182218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it-IT" sz="1200" b="1" dirty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</a:rPr>
              <a:t>Fonte: </a:t>
            </a:r>
            <a:r>
              <a:rPr lang="it-IT" sz="1200" b="1" dirty="0" err="1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</a:rPr>
              <a:t>Assinform</a:t>
            </a:r>
            <a:r>
              <a:rPr lang="it-IT" sz="1200" b="1" dirty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</a:rPr>
              <a:t> / </a:t>
            </a:r>
            <a:r>
              <a:rPr lang="it-IT" sz="1200" b="1" dirty="0" err="1" smtClean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</a:rPr>
              <a:t>NetConsulting</a:t>
            </a:r>
            <a:r>
              <a:rPr lang="it-IT" sz="1200" b="1" dirty="0" smtClean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</a:rPr>
              <a:t>, Marzo  2015</a:t>
            </a:r>
            <a:endParaRPr lang="en-US" sz="1200" b="1" dirty="0">
              <a:solidFill>
                <a:schemeClr val="tx2">
                  <a:lumMod val="75000"/>
                </a:schemeClr>
              </a:solidFill>
              <a:latin typeface="Calibri" panose="020F0502020204030204" pitchFamily="34" charset="0"/>
            </a:endParaRPr>
          </a:p>
        </p:txBody>
      </p:sp>
      <p:grpSp>
        <p:nvGrpSpPr>
          <p:cNvPr id="32" name="Gruppo 31"/>
          <p:cNvGrpSpPr/>
          <p:nvPr/>
        </p:nvGrpSpPr>
        <p:grpSpPr>
          <a:xfrm>
            <a:off x="431479" y="3706361"/>
            <a:ext cx="4377505" cy="2376953"/>
            <a:chOff x="-569" y="3717032"/>
            <a:chExt cx="4953000" cy="2519821"/>
          </a:xfrm>
        </p:grpSpPr>
        <p:graphicFrame>
          <p:nvGraphicFramePr>
            <p:cNvPr id="33" name="Grafico 32"/>
            <p:cNvGraphicFramePr/>
            <p:nvPr>
              <p:extLst>
                <p:ext uri="{D42A27DB-BD31-4B8C-83A1-F6EECF244321}">
                  <p14:modId xmlns:p14="http://schemas.microsoft.com/office/powerpoint/2010/main" val="1917275409"/>
                </p:ext>
              </p:extLst>
            </p:nvPr>
          </p:nvGraphicFramePr>
          <p:xfrm>
            <a:off x="-569" y="4508661"/>
            <a:ext cx="4953000" cy="1728192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2"/>
            </a:graphicData>
          </a:graphic>
        </p:graphicFrame>
        <p:sp>
          <p:nvSpPr>
            <p:cNvPr id="34" name="CasellaDiTesto 33"/>
            <p:cNvSpPr txBox="1"/>
            <p:nvPr/>
          </p:nvSpPr>
          <p:spPr>
            <a:xfrm>
              <a:off x="1105754" y="4390657"/>
              <a:ext cx="863447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sz="1600" b="1" dirty="0" smtClean="0">
                  <a:solidFill>
                    <a:schemeClr val="tx2">
                      <a:lumMod val="75000"/>
                    </a:schemeClr>
                  </a:solidFill>
                  <a:latin typeface="Calibri" panose="020F0502020204030204" pitchFamily="34" charset="0"/>
                </a:rPr>
                <a:t>+2,5%</a:t>
              </a:r>
            </a:p>
          </p:txBody>
        </p:sp>
        <p:cxnSp>
          <p:nvCxnSpPr>
            <p:cNvPr id="35" name="Connettore 2 34"/>
            <p:cNvCxnSpPr/>
            <p:nvPr/>
          </p:nvCxnSpPr>
          <p:spPr bwMode="auto">
            <a:xfrm flipV="1">
              <a:off x="1349165" y="4894775"/>
              <a:ext cx="588268" cy="190409"/>
            </a:xfrm>
            <a:prstGeom prst="straightConnector1">
              <a:avLst/>
            </a:prstGeom>
            <a:solidFill>
              <a:schemeClr val="accent1"/>
            </a:solidFill>
            <a:ln w="38100" cap="flat" cmpd="sng" algn="ctr">
              <a:solidFill>
                <a:schemeClr val="accent3">
                  <a:lumMod val="50000"/>
                </a:schemeClr>
              </a:solidFill>
              <a:prstDash val="solid"/>
              <a:round/>
              <a:headEnd type="none" w="med" len="med"/>
              <a:tailEnd type="arrow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36" name="CasellaDiTesto 35"/>
            <p:cNvSpPr txBox="1"/>
            <p:nvPr/>
          </p:nvSpPr>
          <p:spPr>
            <a:xfrm>
              <a:off x="2845254" y="4390657"/>
              <a:ext cx="697627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sz="1600" b="1" dirty="0" smtClean="0">
                  <a:solidFill>
                    <a:schemeClr val="tx2">
                      <a:lumMod val="75000"/>
                    </a:schemeClr>
                  </a:solidFill>
                  <a:latin typeface="Calibri" panose="020F0502020204030204" pitchFamily="34" charset="0"/>
                </a:rPr>
                <a:t>+2,1%</a:t>
              </a:r>
            </a:p>
          </p:txBody>
        </p:sp>
        <p:sp>
          <p:nvSpPr>
            <p:cNvPr id="37" name="CasellaDiTesto 36"/>
            <p:cNvSpPr txBox="1"/>
            <p:nvPr/>
          </p:nvSpPr>
          <p:spPr>
            <a:xfrm>
              <a:off x="57151" y="3717032"/>
              <a:ext cx="438268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sz="2000" b="1" dirty="0" smtClean="0">
                  <a:solidFill>
                    <a:schemeClr val="tx2">
                      <a:lumMod val="75000"/>
                    </a:schemeClr>
                  </a:solidFill>
                  <a:latin typeface="Calibri" panose="020F0502020204030204" pitchFamily="34" charset="0"/>
                </a:rPr>
                <a:t>Accessi a banda larga di rete fissa</a:t>
              </a:r>
            </a:p>
          </p:txBody>
        </p:sp>
        <p:cxnSp>
          <p:nvCxnSpPr>
            <p:cNvPr id="38" name="Connettore 2 37"/>
            <p:cNvCxnSpPr/>
            <p:nvPr/>
          </p:nvCxnSpPr>
          <p:spPr bwMode="auto">
            <a:xfrm flipV="1">
              <a:off x="3029955" y="4880227"/>
              <a:ext cx="588268" cy="190409"/>
            </a:xfrm>
            <a:prstGeom prst="straightConnector1">
              <a:avLst/>
            </a:prstGeom>
            <a:solidFill>
              <a:schemeClr val="accent1"/>
            </a:solidFill>
            <a:ln w="38100" cap="flat" cmpd="sng" algn="ctr">
              <a:solidFill>
                <a:schemeClr val="accent3">
                  <a:lumMod val="50000"/>
                </a:schemeClr>
              </a:solidFill>
              <a:prstDash val="solid"/>
              <a:round/>
              <a:headEnd type="none" w="med" len="med"/>
              <a:tailEnd type="arrow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40" name="Gruppo 39"/>
          <p:cNvGrpSpPr/>
          <p:nvPr/>
        </p:nvGrpSpPr>
        <p:grpSpPr>
          <a:xfrm>
            <a:off x="560512" y="1431507"/>
            <a:ext cx="4248472" cy="2213517"/>
            <a:chOff x="-129492" y="932703"/>
            <a:chExt cx="4650444" cy="2529773"/>
          </a:xfrm>
        </p:grpSpPr>
        <p:sp>
          <p:nvSpPr>
            <p:cNvPr id="41" name="CasellaDiTesto 40"/>
            <p:cNvSpPr txBox="1"/>
            <p:nvPr/>
          </p:nvSpPr>
          <p:spPr>
            <a:xfrm>
              <a:off x="-129492" y="932703"/>
              <a:ext cx="3060646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b="1" dirty="0" smtClean="0">
                  <a:solidFill>
                    <a:schemeClr val="tx2">
                      <a:lumMod val="75000"/>
                    </a:schemeClr>
                  </a:solidFill>
                  <a:latin typeface="Calibri" panose="020F0502020204030204" pitchFamily="34" charset="0"/>
                </a:rPr>
                <a:t>Valori in Milioni di Unità e variazioni %</a:t>
              </a:r>
            </a:p>
          </p:txBody>
        </p:sp>
        <p:grpSp>
          <p:nvGrpSpPr>
            <p:cNvPr id="42" name="Gruppo 41"/>
            <p:cNvGrpSpPr/>
            <p:nvPr/>
          </p:nvGrpSpPr>
          <p:grpSpPr>
            <a:xfrm>
              <a:off x="28150" y="1322776"/>
              <a:ext cx="4492802" cy="2139700"/>
              <a:chOff x="28150" y="1322776"/>
              <a:chExt cx="4492802" cy="2139700"/>
            </a:xfrm>
          </p:grpSpPr>
          <p:graphicFrame>
            <p:nvGraphicFramePr>
              <p:cNvPr id="45" name="Grafico 44"/>
              <p:cNvGraphicFramePr/>
              <p:nvPr>
                <p:extLst>
                  <p:ext uri="{D42A27DB-BD31-4B8C-83A1-F6EECF244321}">
                    <p14:modId xmlns:p14="http://schemas.microsoft.com/office/powerpoint/2010/main" val="443487093"/>
                  </p:ext>
                </p:extLst>
              </p:nvPr>
            </p:nvGraphicFramePr>
            <p:xfrm>
              <a:off x="28150" y="1547117"/>
              <a:ext cx="4492802" cy="1915359"/>
            </p:xfrm>
            <a:graphic>
              <a:graphicData uri="http://schemas.openxmlformats.org/drawingml/2006/chart">
                <c:chart xmlns:c="http://schemas.openxmlformats.org/drawingml/2006/chart" xmlns:r="http://schemas.openxmlformats.org/officeDocument/2006/relationships" r:id="rId3"/>
              </a:graphicData>
            </a:graphic>
          </p:graphicFrame>
          <p:sp>
            <p:nvSpPr>
              <p:cNvPr id="46" name="CasellaDiTesto 45"/>
              <p:cNvSpPr txBox="1"/>
              <p:nvPr/>
            </p:nvSpPr>
            <p:spPr>
              <a:xfrm>
                <a:off x="957181" y="1985822"/>
                <a:ext cx="801823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it-IT" sz="1600" b="1" dirty="0" smtClean="0">
                    <a:solidFill>
                      <a:schemeClr val="tx2">
                        <a:lumMod val="75000"/>
                      </a:schemeClr>
                    </a:solidFill>
                    <a:latin typeface="Calibri" panose="020F0502020204030204" pitchFamily="34" charset="0"/>
                  </a:rPr>
                  <a:t>+43,0%</a:t>
                </a:r>
              </a:p>
            </p:txBody>
          </p:sp>
          <p:cxnSp>
            <p:nvCxnSpPr>
              <p:cNvPr id="47" name="Connettore 2 46"/>
              <p:cNvCxnSpPr/>
              <p:nvPr/>
            </p:nvCxnSpPr>
            <p:spPr bwMode="auto">
              <a:xfrm flipV="1">
                <a:off x="2633367" y="2070460"/>
                <a:ext cx="598371" cy="169278"/>
              </a:xfrm>
              <a:prstGeom prst="straightConnector1">
                <a:avLst/>
              </a:prstGeom>
              <a:solidFill>
                <a:schemeClr val="accent1"/>
              </a:solidFill>
              <a:ln w="38100" cap="flat" cmpd="sng" algn="ctr">
                <a:solidFill>
                  <a:schemeClr val="accent3">
                    <a:lumMod val="50000"/>
                  </a:schemeClr>
                </a:solidFill>
                <a:prstDash val="solid"/>
                <a:round/>
                <a:headEnd type="none" w="med" len="med"/>
                <a:tailEnd type="arrow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sp>
            <p:nvSpPr>
              <p:cNvPr id="48" name="CasellaDiTesto 47"/>
              <p:cNvSpPr txBox="1"/>
              <p:nvPr/>
            </p:nvSpPr>
            <p:spPr>
              <a:xfrm>
                <a:off x="647570" y="1322776"/>
                <a:ext cx="3170826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it-IT" sz="2000" b="1" dirty="0" smtClean="0">
                    <a:solidFill>
                      <a:schemeClr val="tx2">
                        <a:lumMod val="75000"/>
                      </a:schemeClr>
                    </a:solidFill>
                    <a:latin typeface="Calibri" panose="020F0502020204030204" pitchFamily="34" charset="0"/>
                  </a:rPr>
                  <a:t>Smartphone</a:t>
                </a:r>
              </a:p>
            </p:txBody>
          </p:sp>
        </p:grpSp>
        <p:sp>
          <p:nvSpPr>
            <p:cNvPr id="43" name="CasellaDiTesto 42"/>
            <p:cNvSpPr txBox="1"/>
            <p:nvPr/>
          </p:nvSpPr>
          <p:spPr>
            <a:xfrm>
              <a:off x="2437308" y="1739788"/>
              <a:ext cx="801823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sz="1600" b="1" dirty="0" smtClean="0">
                  <a:solidFill>
                    <a:schemeClr val="tx2">
                      <a:lumMod val="75000"/>
                    </a:schemeClr>
                  </a:solidFill>
                  <a:latin typeface="Calibri" panose="020F0502020204030204" pitchFamily="34" charset="0"/>
                </a:rPr>
                <a:t>+14,6%</a:t>
              </a:r>
            </a:p>
          </p:txBody>
        </p:sp>
        <p:cxnSp>
          <p:nvCxnSpPr>
            <p:cNvPr id="44" name="Connettore 2 43"/>
            <p:cNvCxnSpPr/>
            <p:nvPr/>
          </p:nvCxnSpPr>
          <p:spPr bwMode="auto">
            <a:xfrm flipV="1">
              <a:off x="1177230" y="2307499"/>
              <a:ext cx="598371" cy="169278"/>
            </a:xfrm>
            <a:prstGeom prst="straightConnector1">
              <a:avLst/>
            </a:prstGeom>
            <a:solidFill>
              <a:schemeClr val="accent1"/>
            </a:solidFill>
            <a:ln w="38100" cap="flat" cmpd="sng" algn="ctr">
              <a:solidFill>
                <a:schemeClr val="accent3">
                  <a:lumMod val="50000"/>
                </a:schemeClr>
              </a:solidFill>
              <a:prstDash val="solid"/>
              <a:round/>
              <a:headEnd type="none" w="med" len="med"/>
              <a:tailEnd type="arrow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49" name="Gruppo 48"/>
          <p:cNvGrpSpPr/>
          <p:nvPr/>
        </p:nvGrpSpPr>
        <p:grpSpPr>
          <a:xfrm>
            <a:off x="5326503" y="1437943"/>
            <a:ext cx="4090993" cy="2232248"/>
            <a:chOff x="5110479" y="1031986"/>
            <a:chExt cx="4635269" cy="2440620"/>
          </a:xfrm>
        </p:grpSpPr>
        <p:grpSp>
          <p:nvGrpSpPr>
            <p:cNvPr id="50" name="Gruppo 49"/>
            <p:cNvGrpSpPr/>
            <p:nvPr/>
          </p:nvGrpSpPr>
          <p:grpSpPr>
            <a:xfrm>
              <a:off x="5110479" y="1031986"/>
              <a:ext cx="4635269" cy="2440620"/>
              <a:chOff x="5110479" y="1031986"/>
              <a:chExt cx="4635269" cy="2440620"/>
            </a:xfrm>
          </p:grpSpPr>
          <p:sp>
            <p:nvSpPr>
              <p:cNvPr id="56" name="CasellaDiTesto 55"/>
              <p:cNvSpPr txBox="1"/>
              <p:nvPr/>
            </p:nvSpPr>
            <p:spPr>
              <a:xfrm>
                <a:off x="5611810" y="1031986"/>
                <a:ext cx="3170826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en-US"/>
                </a:defPPr>
                <a:lvl1pPr>
                  <a:defRPr sz="1800" b="1">
                    <a:solidFill>
                      <a:schemeClr val="tx2">
                        <a:lumMod val="75000"/>
                      </a:schemeClr>
                    </a:solidFill>
                  </a:defRPr>
                </a:lvl1pPr>
              </a:lstStyle>
              <a:p>
                <a:r>
                  <a:rPr lang="it-IT" sz="2000" dirty="0">
                    <a:latin typeface="Calibri" panose="020F0502020204030204" pitchFamily="34" charset="0"/>
                  </a:rPr>
                  <a:t>Linee mobili </a:t>
                </a:r>
              </a:p>
            </p:txBody>
          </p:sp>
          <p:graphicFrame>
            <p:nvGraphicFramePr>
              <p:cNvPr id="57" name="Grafico 56"/>
              <p:cNvGraphicFramePr/>
              <p:nvPr>
                <p:extLst>
                  <p:ext uri="{D42A27DB-BD31-4B8C-83A1-F6EECF244321}">
                    <p14:modId xmlns:p14="http://schemas.microsoft.com/office/powerpoint/2010/main" val="988844468"/>
                  </p:ext>
                </p:extLst>
              </p:nvPr>
            </p:nvGraphicFramePr>
            <p:xfrm>
              <a:off x="5110479" y="1559021"/>
              <a:ext cx="4635269" cy="1913585"/>
            </p:xfrm>
            <a:graphic>
              <a:graphicData uri="http://schemas.openxmlformats.org/drawingml/2006/chart">
                <c:chart xmlns:c="http://schemas.openxmlformats.org/drawingml/2006/chart" xmlns:r="http://schemas.openxmlformats.org/officeDocument/2006/relationships" r:id="rId4"/>
              </a:graphicData>
            </a:graphic>
          </p:graphicFrame>
        </p:grpSp>
        <p:cxnSp>
          <p:nvCxnSpPr>
            <p:cNvPr id="51" name="Connettore 2 50"/>
            <p:cNvCxnSpPr/>
            <p:nvPr/>
          </p:nvCxnSpPr>
          <p:spPr bwMode="auto">
            <a:xfrm>
              <a:off x="6227080" y="1655149"/>
              <a:ext cx="598371" cy="169278"/>
            </a:xfrm>
            <a:prstGeom prst="straightConnector1">
              <a:avLst/>
            </a:prstGeom>
            <a:solidFill>
              <a:schemeClr val="accent1"/>
            </a:solidFill>
            <a:ln w="38100" cap="flat" cmpd="sng" algn="ctr">
              <a:solidFill>
                <a:srgbClr val="C00000"/>
              </a:solidFill>
              <a:prstDash val="solid"/>
              <a:round/>
              <a:headEnd type="none" w="med" len="med"/>
              <a:tailEnd type="arrow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52" name="CasellaDiTesto 51"/>
            <p:cNvSpPr txBox="1"/>
            <p:nvPr/>
          </p:nvSpPr>
          <p:spPr>
            <a:xfrm>
              <a:off x="6190904" y="1362974"/>
              <a:ext cx="657552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sz="1600" b="1" dirty="0" smtClean="0">
                  <a:solidFill>
                    <a:schemeClr val="tx2">
                      <a:lumMod val="75000"/>
                    </a:schemeClr>
                  </a:solidFill>
                  <a:latin typeface="Calibri" panose="020F0502020204030204" pitchFamily="34" charset="0"/>
                </a:rPr>
                <a:t>-1,2%</a:t>
              </a:r>
            </a:p>
          </p:txBody>
        </p:sp>
        <p:cxnSp>
          <p:nvCxnSpPr>
            <p:cNvPr id="53" name="Connettore 2 52"/>
            <p:cNvCxnSpPr/>
            <p:nvPr/>
          </p:nvCxnSpPr>
          <p:spPr bwMode="auto">
            <a:xfrm>
              <a:off x="7791265" y="1655149"/>
              <a:ext cx="598371" cy="169278"/>
            </a:xfrm>
            <a:prstGeom prst="straightConnector1">
              <a:avLst/>
            </a:prstGeom>
            <a:solidFill>
              <a:schemeClr val="accent1"/>
            </a:solidFill>
            <a:ln w="38100" cap="flat" cmpd="sng" algn="ctr">
              <a:solidFill>
                <a:srgbClr val="C00000"/>
              </a:solidFill>
              <a:prstDash val="solid"/>
              <a:round/>
              <a:headEnd type="none" w="med" len="med"/>
              <a:tailEnd type="arrow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55" name="CasellaDiTesto 54"/>
            <p:cNvSpPr txBox="1"/>
            <p:nvPr/>
          </p:nvSpPr>
          <p:spPr>
            <a:xfrm>
              <a:off x="7755089" y="1362974"/>
              <a:ext cx="657552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sz="1600" b="1" dirty="0" smtClean="0">
                  <a:solidFill>
                    <a:schemeClr val="tx2">
                      <a:lumMod val="75000"/>
                    </a:schemeClr>
                  </a:solidFill>
                  <a:latin typeface="Calibri" panose="020F0502020204030204" pitchFamily="34" charset="0"/>
                </a:rPr>
                <a:t>-3,2%</a:t>
              </a:r>
            </a:p>
          </p:txBody>
        </p:sp>
      </p:grpSp>
      <p:grpSp>
        <p:nvGrpSpPr>
          <p:cNvPr id="58" name="Gruppo 57"/>
          <p:cNvGrpSpPr/>
          <p:nvPr/>
        </p:nvGrpSpPr>
        <p:grpSpPr>
          <a:xfrm>
            <a:off x="5169024" y="3732740"/>
            <a:ext cx="4272627" cy="2360556"/>
            <a:chOff x="4917628" y="3732740"/>
            <a:chExt cx="4953000" cy="2504572"/>
          </a:xfrm>
        </p:grpSpPr>
        <p:graphicFrame>
          <p:nvGraphicFramePr>
            <p:cNvPr id="59" name="Grafico 58"/>
            <p:cNvGraphicFramePr/>
            <p:nvPr>
              <p:extLst>
                <p:ext uri="{D42A27DB-BD31-4B8C-83A1-F6EECF244321}">
                  <p14:modId xmlns:p14="http://schemas.microsoft.com/office/powerpoint/2010/main" val="2677955637"/>
                </p:ext>
              </p:extLst>
            </p:nvPr>
          </p:nvGraphicFramePr>
          <p:xfrm>
            <a:off x="4917628" y="4509120"/>
            <a:ext cx="4953000" cy="1728192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5"/>
            </a:graphicData>
          </a:graphic>
        </p:graphicFrame>
        <p:sp>
          <p:nvSpPr>
            <p:cNvPr id="60" name="CasellaDiTesto 59"/>
            <p:cNvSpPr txBox="1"/>
            <p:nvPr/>
          </p:nvSpPr>
          <p:spPr>
            <a:xfrm>
              <a:off x="6059323" y="4406365"/>
              <a:ext cx="981909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sz="1600" b="1" dirty="0" smtClean="0">
                  <a:solidFill>
                    <a:schemeClr val="tx2">
                      <a:lumMod val="75000"/>
                    </a:schemeClr>
                  </a:solidFill>
                  <a:latin typeface="Calibri" panose="020F0502020204030204" pitchFamily="34" charset="0"/>
                </a:rPr>
                <a:t>+46,2%</a:t>
              </a:r>
            </a:p>
          </p:txBody>
        </p:sp>
        <p:cxnSp>
          <p:nvCxnSpPr>
            <p:cNvPr id="61" name="Connettore 2 60"/>
            <p:cNvCxnSpPr/>
            <p:nvPr/>
          </p:nvCxnSpPr>
          <p:spPr bwMode="auto">
            <a:xfrm flipV="1">
              <a:off x="6302734" y="4910483"/>
              <a:ext cx="588268" cy="190409"/>
            </a:xfrm>
            <a:prstGeom prst="straightConnector1">
              <a:avLst/>
            </a:prstGeom>
            <a:solidFill>
              <a:schemeClr val="accent1"/>
            </a:solidFill>
            <a:ln w="38100" cap="flat" cmpd="sng" algn="ctr">
              <a:solidFill>
                <a:schemeClr val="accent3">
                  <a:lumMod val="50000"/>
                </a:schemeClr>
              </a:solidFill>
              <a:prstDash val="solid"/>
              <a:round/>
              <a:headEnd type="none" w="med" len="med"/>
              <a:tailEnd type="arrow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62" name="CasellaDiTesto 61"/>
            <p:cNvSpPr txBox="1"/>
            <p:nvPr/>
          </p:nvSpPr>
          <p:spPr>
            <a:xfrm>
              <a:off x="5010720" y="3732740"/>
              <a:ext cx="4766816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sz="2000" b="1" dirty="0" smtClean="0">
                  <a:solidFill>
                    <a:schemeClr val="tx2">
                      <a:lumMod val="75000"/>
                    </a:schemeClr>
                  </a:solidFill>
                  <a:latin typeface="Calibri" panose="020F0502020204030204" pitchFamily="34" charset="0"/>
                </a:rPr>
                <a:t>Utenti a banda larga di rete mobile</a:t>
              </a:r>
            </a:p>
          </p:txBody>
        </p:sp>
        <p:cxnSp>
          <p:nvCxnSpPr>
            <p:cNvPr id="63" name="Connettore 2 62"/>
            <p:cNvCxnSpPr/>
            <p:nvPr/>
          </p:nvCxnSpPr>
          <p:spPr bwMode="auto">
            <a:xfrm flipV="1">
              <a:off x="7983524" y="4895935"/>
              <a:ext cx="588268" cy="190409"/>
            </a:xfrm>
            <a:prstGeom prst="straightConnector1">
              <a:avLst/>
            </a:prstGeom>
            <a:solidFill>
              <a:schemeClr val="accent1"/>
            </a:solidFill>
            <a:ln w="38100" cap="flat" cmpd="sng" algn="ctr">
              <a:solidFill>
                <a:schemeClr val="accent3">
                  <a:lumMod val="50000"/>
                </a:schemeClr>
              </a:solidFill>
              <a:prstDash val="solid"/>
              <a:round/>
              <a:headEnd type="none" w="med" len="med"/>
              <a:tailEnd type="arrow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64" name="CasellaDiTesto 63"/>
            <p:cNvSpPr txBox="1"/>
            <p:nvPr/>
          </p:nvSpPr>
          <p:spPr>
            <a:xfrm>
              <a:off x="7755089" y="4428842"/>
              <a:ext cx="981909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sz="1600" b="1" dirty="0" smtClean="0">
                  <a:solidFill>
                    <a:schemeClr val="tx2">
                      <a:lumMod val="75000"/>
                    </a:schemeClr>
                  </a:solidFill>
                  <a:latin typeface="Calibri" panose="020F0502020204030204" pitchFamily="34" charset="0"/>
                </a:rPr>
                <a:t>+17,8%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1854113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" presetClass="entr" presetSubtype="1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5" presetClass="entr" presetSubtype="1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500"/>
                            </p:stCondLst>
                            <p:childTnLst>
                              <p:par>
                                <p:cTn id="17" presetID="5" presetClass="entr" presetSubtype="1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ttangolo 28"/>
          <p:cNvSpPr/>
          <p:nvPr/>
        </p:nvSpPr>
        <p:spPr bwMode="auto">
          <a:xfrm>
            <a:off x="4736976" y="1268760"/>
            <a:ext cx="5040560" cy="526496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it-IT" dirty="0" smtClean="0"/>
          </a:p>
        </p:txBody>
      </p:sp>
      <p:sp>
        <p:nvSpPr>
          <p:cNvPr id="27" name="Rettangolo 26"/>
          <p:cNvSpPr/>
          <p:nvPr/>
        </p:nvSpPr>
        <p:spPr bwMode="auto">
          <a:xfrm>
            <a:off x="632520" y="2204864"/>
            <a:ext cx="3096344" cy="4176464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it-IT" dirty="0" smtClean="0"/>
          </a:p>
        </p:txBody>
      </p:sp>
      <p:sp>
        <p:nvSpPr>
          <p:cNvPr id="28" name="Rettangolo 27"/>
          <p:cNvSpPr/>
          <p:nvPr/>
        </p:nvSpPr>
        <p:spPr bwMode="auto">
          <a:xfrm>
            <a:off x="200472" y="1380545"/>
            <a:ext cx="4680520" cy="1368152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it-IT" dirty="0" smtClean="0"/>
          </a:p>
        </p:txBody>
      </p:sp>
      <p:sp>
        <p:nvSpPr>
          <p:cNvPr id="19" name="Titolo 1"/>
          <p:cNvSpPr txBox="1">
            <a:spLocks/>
          </p:cNvSpPr>
          <p:nvPr/>
        </p:nvSpPr>
        <p:spPr>
          <a:xfrm>
            <a:off x="742950" y="2693988"/>
            <a:ext cx="8420100" cy="1470025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/>
          <a:lstStyle>
            <a:lvl1pPr algn="l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kumimoji="1" sz="2800" b="1">
                <a:solidFill>
                  <a:schemeClr val="tx2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kumimoji="1" sz="2800" b="1">
                <a:solidFill>
                  <a:srgbClr val="0000CC"/>
                </a:solidFill>
                <a:latin typeface="Arial" charset="0"/>
              </a:defRPr>
            </a:lvl2pPr>
            <a:lvl3pPr algn="l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kumimoji="1" sz="2800" b="1">
                <a:solidFill>
                  <a:srgbClr val="0000CC"/>
                </a:solidFill>
                <a:latin typeface="Arial" charset="0"/>
              </a:defRPr>
            </a:lvl3pPr>
            <a:lvl4pPr algn="l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kumimoji="1" sz="2800" b="1">
                <a:solidFill>
                  <a:srgbClr val="0000CC"/>
                </a:solidFill>
                <a:latin typeface="Arial" charset="0"/>
              </a:defRPr>
            </a:lvl4pPr>
            <a:lvl5pPr algn="l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kumimoji="1" sz="2800" b="1">
                <a:solidFill>
                  <a:srgbClr val="0000CC"/>
                </a:solidFill>
                <a:latin typeface="Arial" charset="0"/>
              </a:defRPr>
            </a:lvl5pPr>
            <a:lvl6pPr marL="457200" algn="l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kumimoji="1" sz="2800" b="1">
                <a:solidFill>
                  <a:srgbClr val="0000CC"/>
                </a:solidFill>
                <a:latin typeface="Arial" charset="0"/>
              </a:defRPr>
            </a:lvl6pPr>
            <a:lvl7pPr marL="914400" algn="l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kumimoji="1" sz="2800" b="1">
                <a:solidFill>
                  <a:srgbClr val="0000CC"/>
                </a:solidFill>
                <a:latin typeface="Arial" charset="0"/>
              </a:defRPr>
            </a:lvl7pPr>
            <a:lvl8pPr marL="1371600" algn="l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kumimoji="1" sz="2800" b="1">
                <a:solidFill>
                  <a:srgbClr val="0000CC"/>
                </a:solidFill>
                <a:latin typeface="Arial" charset="0"/>
              </a:defRPr>
            </a:lvl8pPr>
            <a:lvl9pPr marL="1828800" algn="l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kumimoji="1" sz="2800" b="1">
                <a:solidFill>
                  <a:srgbClr val="0000CC"/>
                </a:solidFill>
                <a:latin typeface="Arial" charset="0"/>
              </a:defRPr>
            </a:lvl9pPr>
          </a:lstStyle>
          <a:p>
            <a:pPr algn="ctr">
              <a:defRPr/>
            </a:pPr>
            <a:endParaRPr lang="it-IT" kern="0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20" name="Titolo 1"/>
          <p:cNvSpPr txBox="1">
            <a:spLocks/>
          </p:cNvSpPr>
          <p:nvPr/>
        </p:nvSpPr>
        <p:spPr>
          <a:xfrm>
            <a:off x="1856656" y="3168352"/>
            <a:ext cx="9711663" cy="548680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kumimoji="1" sz="2800" b="1">
                <a:solidFill>
                  <a:schemeClr val="tx2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kumimoji="1" sz="2800" b="1">
                <a:solidFill>
                  <a:srgbClr val="0000CC"/>
                </a:solidFill>
                <a:latin typeface="Arial" charset="0"/>
              </a:defRPr>
            </a:lvl2pPr>
            <a:lvl3pPr algn="l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kumimoji="1" sz="2800" b="1">
                <a:solidFill>
                  <a:srgbClr val="0000CC"/>
                </a:solidFill>
                <a:latin typeface="Arial" charset="0"/>
              </a:defRPr>
            </a:lvl3pPr>
            <a:lvl4pPr algn="l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kumimoji="1" sz="2800" b="1">
                <a:solidFill>
                  <a:srgbClr val="0000CC"/>
                </a:solidFill>
                <a:latin typeface="Arial" charset="0"/>
              </a:defRPr>
            </a:lvl4pPr>
            <a:lvl5pPr algn="l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kumimoji="1" sz="2800" b="1">
                <a:solidFill>
                  <a:srgbClr val="0000CC"/>
                </a:solidFill>
                <a:latin typeface="Arial" charset="0"/>
              </a:defRPr>
            </a:lvl5pPr>
            <a:lvl6pPr marL="457200" algn="l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kumimoji="1" sz="2800" b="1">
                <a:solidFill>
                  <a:srgbClr val="0000CC"/>
                </a:solidFill>
                <a:latin typeface="Arial" charset="0"/>
              </a:defRPr>
            </a:lvl6pPr>
            <a:lvl7pPr marL="914400" algn="l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kumimoji="1" sz="2800" b="1">
                <a:solidFill>
                  <a:srgbClr val="0000CC"/>
                </a:solidFill>
                <a:latin typeface="Arial" charset="0"/>
              </a:defRPr>
            </a:lvl7pPr>
            <a:lvl8pPr marL="1371600" algn="l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kumimoji="1" sz="2800" b="1">
                <a:solidFill>
                  <a:srgbClr val="0000CC"/>
                </a:solidFill>
                <a:latin typeface="Arial" charset="0"/>
              </a:defRPr>
            </a:lvl8pPr>
            <a:lvl9pPr marL="1828800" algn="l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kumimoji="1" sz="2800" b="1">
                <a:solidFill>
                  <a:srgbClr val="0000CC"/>
                </a:solidFill>
                <a:latin typeface="Arial" charset="0"/>
              </a:defRPr>
            </a:lvl9pPr>
          </a:lstStyle>
          <a:p>
            <a:r>
              <a:rPr lang="it-IT" sz="3200" kern="0" dirty="0" smtClean="0">
                <a:solidFill>
                  <a:schemeClr val="bg1"/>
                </a:solidFill>
                <a:latin typeface="Futura Md" charset="0"/>
              </a:rPr>
              <a:t>I driver del mercato</a:t>
            </a:r>
          </a:p>
        </p:txBody>
      </p:sp>
    </p:spTree>
    <p:extLst>
      <p:ext uri="{BB962C8B-B14F-4D97-AF65-F5344CB8AC3E}">
        <p14:creationId xmlns:p14="http://schemas.microsoft.com/office/powerpoint/2010/main" val="19253819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tangolo 3"/>
          <p:cNvSpPr/>
          <p:nvPr/>
        </p:nvSpPr>
        <p:spPr bwMode="auto">
          <a:xfrm>
            <a:off x="1856656" y="1340768"/>
            <a:ext cx="7920880" cy="266429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it-IT" dirty="0" smtClean="0"/>
          </a:p>
        </p:txBody>
      </p:sp>
      <p:sp>
        <p:nvSpPr>
          <p:cNvPr id="5" name="Rettangolo 4"/>
          <p:cNvSpPr/>
          <p:nvPr/>
        </p:nvSpPr>
        <p:spPr bwMode="auto">
          <a:xfrm>
            <a:off x="272480" y="1484784"/>
            <a:ext cx="9361040" cy="5256584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it-IT" dirty="0" smtClean="0"/>
          </a:p>
        </p:txBody>
      </p:sp>
      <p:sp>
        <p:nvSpPr>
          <p:cNvPr id="54" name="Titolo 1"/>
          <p:cNvSpPr txBox="1">
            <a:spLocks/>
          </p:cNvSpPr>
          <p:nvPr/>
        </p:nvSpPr>
        <p:spPr>
          <a:xfrm>
            <a:off x="425913" y="188640"/>
            <a:ext cx="9711663" cy="914400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kumimoji="1" sz="2800" b="1">
                <a:solidFill>
                  <a:schemeClr val="tx2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kumimoji="1" sz="2800" b="1">
                <a:solidFill>
                  <a:srgbClr val="0000CC"/>
                </a:solidFill>
                <a:latin typeface="Arial" charset="0"/>
              </a:defRPr>
            </a:lvl2pPr>
            <a:lvl3pPr algn="l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kumimoji="1" sz="2800" b="1">
                <a:solidFill>
                  <a:srgbClr val="0000CC"/>
                </a:solidFill>
                <a:latin typeface="Arial" charset="0"/>
              </a:defRPr>
            </a:lvl3pPr>
            <a:lvl4pPr algn="l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kumimoji="1" sz="2800" b="1">
                <a:solidFill>
                  <a:srgbClr val="0000CC"/>
                </a:solidFill>
                <a:latin typeface="Arial" charset="0"/>
              </a:defRPr>
            </a:lvl4pPr>
            <a:lvl5pPr algn="l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kumimoji="1" sz="2800" b="1">
                <a:solidFill>
                  <a:srgbClr val="0000CC"/>
                </a:solidFill>
                <a:latin typeface="Arial" charset="0"/>
              </a:defRPr>
            </a:lvl5pPr>
            <a:lvl6pPr marL="457200" algn="l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kumimoji="1" sz="2800" b="1">
                <a:solidFill>
                  <a:srgbClr val="0000CC"/>
                </a:solidFill>
                <a:latin typeface="Arial" charset="0"/>
              </a:defRPr>
            </a:lvl6pPr>
            <a:lvl7pPr marL="914400" algn="l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kumimoji="1" sz="2800" b="1">
                <a:solidFill>
                  <a:srgbClr val="0000CC"/>
                </a:solidFill>
                <a:latin typeface="Arial" charset="0"/>
              </a:defRPr>
            </a:lvl7pPr>
            <a:lvl8pPr marL="1371600" algn="l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kumimoji="1" sz="2800" b="1">
                <a:solidFill>
                  <a:srgbClr val="0000CC"/>
                </a:solidFill>
                <a:latin typeface="Arial" charset="0"/>
              </a:defRPr>
            </a:lvl8pPr>
            <a:lvl9pPr marL="1828800" algn="l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kumimoji="1" sz="2800" b="1">
                <a:solidFill>
                  <a:srgbClr val="0000CC"/>
                </a:solidFill>
                <a:latin typeface="Arial" charset="0"/>
              </a:defRPr>
            </a:lvl9pPr>
          </a:lstStyle>
          <a:p>
            <a:r>
              <a:rPr lang="it-IT" dirty="0" smtClean="0">
                <a:solidFill>
                  <a:schemeClr val="bg1"/>
                </a:solidFill>
                <a:latin typeface="Futura Md" charset="0"/>
              </a:rPr>
              <a:t>Il </a:t>
            </a:r>
            <a:r>
              <a:rPr lang="it-IT" dirty="0">
                <a:solidFill>
                  <a:schemeClr val="bg1"/>
                </a:solidFill>
                <a:latin typeface="Futura Md" charset="0"/>
              </a:rPr>
              <a:t>mercato del Cloud Computing in Italia </a:t>
            </a:r>
            <a:r>
              <a:rPr lang="it-IT" dirty="0" smtClean="0">
                <a:solidFill>
                  <a:schemeClr val="bg1"/>
                </a:solidFill>
                <a:latin typeface="Futura Md" charset="0"/>
              </a:rPr>
              <a:t>per</a:t>
            </a:r>
          </a:p>
          <a:p>
            <a:r>
              <a:rPr lang="it-IT" dirty="0" smtClean="0">
                <a:solidFill>
                  <a:schemeClr val="bg1"/>
                </a:solidFill>
                <a:latin typeface="Futura Md" charset="0"/>
              </a:rPr>
              <a:t>tipologia </a:t>
            </a:r>
            <a:r>
              <a:rPr lang="it-IT" dirty="0">
                <a:solidFill>
                  <a:schemeClr val="bg1"/>
                </a:solidFill>
                <a:latin typeface="Futura Md" charset="0"/>
              </a:rPr>
              <a:t>di modello e di servizio </a:t>
            </a:r>
          </a:p>
        </p:txBody>
      </p:sp>
      <p:sp>
        <p:nvSpPr>
          <p:cNvPr id="104" name="Text Box 14"/>
          <p:cNvSpPr txBox="1">
            <a:spLocks noChangeArrowheads="1"/>
          </p:cNvSpPr>
          <p:nvPr/>
        </p:nvSpPr>
        <p:spPr bwMode="auto">
          <a:xfrm>
            <a:off x="330622" y="6392361"/>
            <a:ext cx="3182218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it-IT" sz="1200" b="1" dirty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</a:rPr>
              <a:t>Fonte: </a:t>
            </a:r>
            <a:r>
              <a:rPr lang="it-IT" sz="1200" b="1" dirty="0" err="1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</a:rPr>
              <a:t>Assinform</a:t>
            </a:r>
            <a:r>
              <a:rPr lang="it-IT" sz="1200" b="1" dirty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</a:rPr>
              <a:t> / </a:t>
            </a:r>
            <a:r>
              <a:rPr lang="it-IT" sz="1200" b="1" dirty="0" err="1" smtClean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</a:rPr>
              <a:t>NetConsulting</a:t>
            </a:r>
            <a:r>
              <a:rPr lang="it-IT" sz="1200" b="1" dirty="0" smtClean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</a:rPr>
              <a:t>, Marzo  2015</a:t>
            </a:r>
            <a:endParaRPr lang="en-US" sz="1200" b="1" dirty="0">
              <a:solidFill>
                <a:schemeClr val="tx2">
                  <a:lumMod val="75000"/>
                </a:schemeClr>
              </a:solidFill>
              <a:latin typeface="Calibri" panose="020F0502020204030204" pitchFamily="34" charset="0"/>
            </a:endParaRPr>
          </a:p>
        </p:txBody>
      </p:sp>
      <p:grpSp>
        <p:nvGrpSpPr>
          <p:cNvPr id="6" name="Gruppo 5"/>
          <p:cNvGrpSpPr>
            <a:grpSpLocks/>
          </p:cNvGrpSpPr>
          <p:nvPr/>
        </p:nvGrpSpPr>
        <p:grpSpPr bwMode="auto">
          <a:xfrm>
            <a:off x="153315" y="1556553"/>
            <a:ext cx="9752685" cy="5028656"/>
            <a:chOff x="200504" y="1268792"/>
            <a:chExt cx="9752035" cy="5028463"/>
          </a:xfrm>
        </p:grpSpPr>
        <p:graphicFrame>
          <p:nvGraphicFramePr>
            <p:cNvPr id="7" name="Grafico 4"/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2444197746"/>
                </p:ext>
              </p:extLst>
            </p:nvPr>
          </p:nvGraphicFramePr>
          <p:xfrm>
            <a:off x="200504" y="1268792"/>
            <a:ext cx="5112504" cy="4680456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2"/>
            </a:graphicData>
          </a:graphic>
        </p:graphicFrame>
        <p:sp>
          <p:nvSpPr>
            <p:cNvPr id="8" name="CasellaDiTesto 7"/>
            <p:cNvSpPr txBox="1"/>
            <p:nvPr/>
          </p:nvSpPr>
          <p:spPr>
            <a:xfrm>
              <a:off x="775068" y="2984650"/>
              <a:ext cx="863542" cy="400095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 eaLnBrk="0" hangingPunct="0">
                <a:defRPr/>
              </a:pPr>
              <a:r>
                <a:rPr lang="it-IT" sz="2000" b="1" dirty="0">
                  <a:solidFill>
                    <a:schemeClr val="tx2">
                      <a:lumMod val="75000"/>
                    </a:schemeClr>
                  </a:solidFill>
                  <a:latin typeface="Calibri" panose="020F0502020204030204" pitchFamily="34" charset="0"/>
                </a:rPr>
                <a:t>569,7</a:t>
              </a:r>
            </a:p>
          </p:txBody>
        </p:sp>
        <p:sp>
          <p:nvSpPr>
            <p:cNvPr id="9" name="CasellaDiTesto 8"/>
            <p:cNvSpPr txBox="1"/>
            <p:nvPr/>
          </p:nvSpPr>
          <p:spPr>
            <a:xfrm>
              <a:off x="2321091" y="2427459"/>
              <a:ext cx="865130" cy="400095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 eaLnBrk="0" hangingPunct="0">
                <a:defRPr/>
              </a:pPr>
              <a:r>
                <a:rPr lang="it-IT" sz="2000" b="1" dirty="0">
                  <a:solidFill>
                    <a:schemeClr val="tx2">
                      <a:lumMod val="75000"/>
                    </a:schemeClr>
                  </a:solidFill>
                  <a:latin typeface="Calibri" panose="020F0502020204030204" pitchFamily="34" charset="0"/>
                </a:rPr>
                <a:t>753,3</a:t>
              </a:r>
            </a:p>
          </p:txBody>
        </p:sp>
        <p:sp>
          <p:nvSpPr>
            <p:cNvPr id="10" name="Text Box 84"/>
            <p:cNvSpPr txBox="1">
              <a:spLocks noChangeArrowheads="1"/>
            </p:cNvSpPr>
            <p:nvPr/>
          </p:nvSpPr>
          <p:spPr bwMode="auto">
            <a:xfrm>
              <a:off x="421402" y="1321094"/>
              <a:ext cx="2922393" cy="3699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92064" tIns="46032" rIns="92064" bIns="46032">
              <a:spAutoFit/>
            </a:bodyPr>
            <a:lstStyle>
              <a:defPPr>
                <a:defRPr lang="en-US"/>
              </a:defPPr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kumimoji="1" sz="1400" kern="1200">
                  <a:solidFill>
                    <a:srgbClr val="0000CC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kumimoji="1" sz="1400" kern="1200">
                  <a:solidFill>
                    <a:srgbClr val="0000CC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kumimoji="1" sz="1400" kern="1200">
                  <a:solidFill>
                    <a:srgbClr val="0000CC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kumimoji="1" sz="1400" kern="1200">
                  <a:solidFill>
                    <a:srgbClr val="0000CC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kumimoji="1" sz="1400" kern="1200">
                  <a:solidFill>
                    <a:srgbClr val="0000CC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umimoji="1" sz="1400" kern="1200">
                  <a:solidFill>
                    <a:srgbClr val="0000CC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umimoji="1" sz="1400" kern="1200">
                  <a:solidFill>
                    <a:srgbClr val="0000CC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umimoji="1" sz="1400" kern="1200">
                  <a:solidFill>
                    <a:srgbClr val="0000CC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umimoji="1" sz="1400" kern="1200">
                  <a:solidFill>
                    <a:srgbClr val="0000CC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pPr algn="l">
                <a:defRPr/>
              </a:pPr>
              <a:r>
                <a:rPr lang="it-IT" sz="1800" b="1" dirty="0" smtClean="0">
                  <a:solidFill>
                    <a:schemeClr val="tx2"/>
                  </a:solidFill>
                  <a:latin typeface="Calibri" panose="020F0502020204030204" pitchFamily="34" charset="0"/>
                  <a:cs typeface="Calibri" pitchFamily="34" charset="0"/>
                </a:rPr>
                <a:t>Dati in Mln € e variazioni % </a:t>
              </a:r>
              <a:endParaRPr lang="it-IT" sz="1800" b="1" dirty="0">
                <a:solidFill>
                  <a:schemeClr val="tx2"/>
                </a:solidFill>
                <a:latin typeface="Calibri" panose="020F0502020204030204" pitchFamily="34" charset="0"/>
                <a:cs typeface="Calibri" pitchFamily="34" charset="0"/>
              </a:endParaRPr>
            </a:p>
          </p:txBody>
        </p:sp>
        <p:sp>
          <p:nvSpPr>
            <p:cNvPr id="11" name="CasellaDiTesto 10"/>
            <p:cNvSpPr txBox="1"/>
            <p:nvPr/>
          </p:nvSpPr>
          <p:spPr>
            <a:xfrm>
              <a:off x="1574253" y="3324362"/>
              <a:ext cx="801770" cy="338541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algn="ctr" eaLnBrk="0" hangingPunct="0">
                <a:defRPr/>
              </a:pPr>
              <a:r>
                <a:rPr lang="it-IT" sz="1600" b="1" dirty="0">
                  <a:solidFill>
                    <a:schemeClr val="tx2">
                      <a:lumMod val="75000"/>
                    </a:schemeClr>
                  </a:solidFill>
                  <a:latin typeface="Calibri" panose="020F0502020204030204" pitchFamily="34" charset="0"/>
                </a:rPr>
                <a:t>+46,2%</a:t>
              </a:r>
            </a:p>
          </p:txBody>
        </p:sp>
        <p:sp>
          <p:nvSpPr>
            <p:cNvPr id="12" name="Figura a mano libera 11"/>
            <p:cNvSpPr/>
            <p:nvPr/>
          </p:nvSpPr>
          <p:spPr bwMode="auto">
            <a:xfrm>
              <a:off x="1667183" y="3281500"/>
              <a:ext cx="615909" cy="126995"/>
            </a:xfrm>
            <a:custGeom>
              <a:avLst/>
              <a:gdLst>
                <a:gd name="connsiteX0" fmla="*/ 0 w 500742"/>
                <a:gd name="connsiteY0" fmla="*/ 174172 h 185057"/>
                <a:gd name="connsiteX1" fmla="*/ 250371 w 500742"/>
                <a:gd name="connsiteY1" fmla="*/ 0 h 185057"/>
                <a:gd name="connsiteX2" fmla="*/ 500742 w 500742"/>
                <a:gd name="connsiteY2" fmla="*/ 185057 h 1850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00742" h="185057">
                  <a:moveTo>
                    <a:pt x="0" y="174172"/>
                  </a:moveTo>
                  <a:lnTo>
                    <a:pt x="250371" y="0"/>
                  </a:lnTo>
                  <a:lnTo>
                    <a:pt x="500742" y="185057"/>
                  </a:lnTo>
                </a:path>
              </a:pathLst>
            </a:custGeom>
            <a:noFill/>
            <a:ln w="19050" cap="flat" cmpd="sng" algn="ctr">
              <a:solidFill>
                <a:schemeClr val="bg2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wrap="none"/>
            <a:lstStyle/>
            <a:p>
              <a:pPr algn="ctr" eaLnBrk="0" hangingPunct="0">
                <a:defRPr/>
              </a:pPr>
              <a:endParaRPr lang="it-IT" sz="1800">
                <a:latin typeface="Calibri" panose="020F0502020204030204" pitchFamily="34" charset="0"/>
              </a:endParaRPr>
            </a:p>
          </p:txBody>
        </p:sp>
        <p:sp>
          <p:nvSpPr>
            <p:cNvPr id="13" name="CasellaDiTesto 12"/>
            <p:cNvSpPr txBox="1"/>
            <p:nvPr/>
          </p:nvSpPr>
          <p:spPr>
            <a:xfrm>
              <a:off x="1574253" y="4276033"/>
              <a:ext cx="801770" cy="338541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algn="ctr" eaLnBrk="0" hangingPunct="0">
                <a:defRPr/>
              </a:pPr>
              <a:r>
                <a:rPr lang="it-IT" sz="1600" b="1" dirty="0">
                  <a:solidFill>
                    <a:schemeClr val="tx2">
                      <a:lumMod val="75000"/>
                    </a:schemeClr>
                  </a:solidFill>
                  <a:latin typeface="Calibri" panose="020F0502020204030204" pitchFamily="34" charset="0"/>
                </a:rPr>
                <a:t>+</a:t>
              </a:r>
              <a:r>
                <a:rPr lang="it-IT" sz="1600" b="1" dirty="0" smtClean="0">
                  <a:solidFill>
                    <a:schemeClr val="tx2">
                      <a:lumMod val="75000"/>
                    </a:schemeClr>
                  </a:solidFill>
                  <a:latin typeface="Calibri" panose="020F0502020204030204" pitchFamily="34" charset="0"/>
                </a:rPr>
                <a:t>20,5%</a:t>
              </a:r>
              <a:endParaRPr lang="it-IT" sz="1600" b="1" dirty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4" name="Figura a mano libera 13"/>
            <p:cNvSpPr/>
            <p:nvPr/>
          </p:nvSpPr>
          <p:spPr bwMode="auto">
            <a:xfrm>
              <a:off x="1667184" y="4234760"/>
              <a:ext cx="617496" cy="125407"/>
            </a:xfrm>
            <a:custGeom>
              <a:avLst/>
              <a:gdLst>
                <a:gd name="connsiteX0" fmla="*/ 0 w 500742"/>
                <a:gd name="connsiteY0" fmla="*/ 174172 h 185057"/>
                <a:gd name="connsiteX1" fmla="*/ 250371 w 500742"/>
                <a:gd name="connsiteY1" fmla="*/ 0 h 185057"/>
                <a:gd name="connsiteX2" fmla="*/ 500742 w 500742"/>
                <a:gd name="connsiteY2" fmla="*/ 185057 h 1850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00742" h="185057">
                  <a:moveTo>
                    <a:pt x="0" y="174172"/>
                  </a:moveTo>
                  <a:lnTo>
                    <a:pt x="250371" y="0"/>
                  </a:lnTo>
                  <a:lnTo>
                    <a:pt x="500742" y="185057"/>
                  </a:lnTo>
                </a:path>
              </a:pathLst>
            </a:custGeom>
            <a:noFill/>
            <a:ln w="19050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wrap="none"/>
            <a:lstStyle/>
            <a:p>
              <a:pPr algn="ctr" eaLnBrk="0" hangingPunct="0">
                <a:defRPr/>
              </a:pPr>
              <a:endParaRPr lang="it-IT" sz="1800">
                <a:latin typeface="Calibri" panose="020F0502020204030204" pitchFamily="34" charset="0"/>
              </a:endParaRPr>
            </a:p>
          </p:txBody>
        </p:sp>
        <p:graphicFrame>
          <p:nvGraphicFramePr>
            <p:cNvPr id="15" name="Grafico 14"/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2546692817"/>
                </p:ext>
              </p:extLst>
            </p:nvPr>
          </p:nvGraphicFramePr>
          <p:xfrm>
            <a:off x="4999869" y="1840319"/>
            <a:ext cx="4952670" cy="3592259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3"/>
            </a:graphicData>
          </a:graphic>
        </p:graphicFrame>
        <p:sp>
          <p:nvSpPr>
            <p:cNvPr id="16" name="Text Box 84"/>
            <p:cNvSpPr txBox="1">
              <a:spLocks noChangeArrowheads="1"/>
            </p:cNvSpPr>
            <p:nvPr/>
          </p:nvSpPr>
          <p:spPr bwMode="auto">
            <a:xfrm>
              <a:off x="5575895" y="5373330"/>
              <a:ext cx="4032179" cy="9239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92064" tIns="46032" rIns="92064" bIns="46032">
              <a:spAutoFit/>
            </a:bodyPr>
            <a:lstStyle>
              <a:defPPr>
                <a:defRPr lang="en-US"/>
              </a:defPPr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kumimoji="1" sz="1400" kern="1200">
                  <a:solidFill>
                    <a:srgbClr val="0000CC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kumimoji="1" sz="1400" kern="1200">
                  <a:solidFill>
                    <a:srgbClr val="0000CC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kumimoji="1" sz="1400" kern="1200">
                  <a:solidFill>
                    <a:srgbClr val="0000CC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kumimoji="1" sz="1400" kern="1200">
                  <a:solidFill>
                    <a:srgbClr val="0000CC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kumimoji="1" sz="1400" kern="1200">
                  <a:solidFill>
                    <a:srgbClr val="0000CC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umimoji="1" sz="1400" kern="1200">
                  <a:solidFill>
                    <a:srgbClr val="0000CC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umimoji="1" sz="1400" kern="1200">
                  <a:solidFill>
                    <a:srgbClr val="0000CC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umimoji="1" sz="1400" kern="1200">
                  <a:solidFill>
                    <a:srgbClr val="0000CC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umimoji="1" sz="1400" kern="1200">
                  <a:solidFill>
                    <a:srgbClr val="0000CC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pPr algn="l">
                <a:defRPr/>
              </a:pPr>
              <a:r>
                <a:rPr lang="it-IT" sz="1800" b="1" dirty="0" smtClean="0">
                  <a:solidFill>
                    <a:schemeClr val="tx2"/>
                  </a:solidFill>
                  <a:latin typeface="Calibri" panose="020F0502020204030204" pitchFamily="34" charset="0"/>
                  <a:cs typeface="Calibri" pitchFamily="34" charset="0"/>
                </a:rPr>
                <a:t>Il mercato Private include la componente di Virtual Private e di consulenza per la Cloud </a:t>
              </a:r>
              <a:r>
                <a:rPr lang="it-IT" sz="1800" b="1" dirty="0" err="1" smtClean="0">
                  <a:solidFill>
                    <a:schemeClr val="tx2"/>
                  </a:solidFill>
                  <a:latin typeface="Calibri" panose="020F0502020204030204" pitchFamily="34" charset="0"/>
                  <a:cs typeface="Calibri" pitchFamily="34" charset="0"/>
                </a:rPr>
                <a:t>Transformation</a:t>
              </a:r>
              <a:endParaRPr lang="it-IT" sz="1800" b="1" dirty="0">
                <a:solidFill>
                  <a:schemeClr val="tx2"/>
                </a:solidFill>
                <a:latin typeface="Calibri" panose="020F0502020204030204" pitchFamily="34" charset="0"/>
                <a:cs typeface="Calibri" pitchFamily="34" charset="0"/>
              </a:endParaRPr>
            </a:p>
          </p:txBody>
        </p:sp>
        <p:sp>
          <p:nvSpPr>
            <p:cNvPr id="17" name="CasellaDiTesto 16"/>
            <p:cNvSpPr txBox="1"/>
            <p:nvPr/>
          </p:nvSpPr>
          <p:spPr>
            <a:xfrm>
              <a:off x="6007914" y="1332901"/>
              <a:ext cx="2922393" cy="707859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 eaLnBrk="0" hangingPunct="0">
                <a:defRPr/>
              </a:pPr>
              <a:r>
                <a:rPr lang="it-IT" sz="2000" b="1" dirty="0">
                  <a:solidFill>
                    <a:schemeClr val="tx2">
                      <a:lumMod val="75000"/>
                    </a:schemeClr>
                  </a:solidFill>
                  <a:latin typeface="Calibri" panose="020F0502020204030204" pitchFamily="34" charset="0"/>
                </a:rPr>
                <a:t>Composizione % per tipologia di servizio, </a:t>
              </a:r>
              <a:r>
                <a:rPr lang="it-IT" sz="2000" b="1" dirty="0" smtClean="0">
                  <a:solidFill>
                    <a:schemeClr val="tx2">
                      <a:lumMod val="75000"/>
                    </a:schemeClr>
                  </a:solidFill>
                  <a:latin typeface="Calibri" panose="020F0502020204030204" pitchFamily="34" charset="0"/>
                </a:rPr>
                <a:t>2014</a:t>
              </a:r>
              <a:endParaRPr lang="it-IT" sz="2000" b="1" dirty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</a:endParaRPr>
            </a:p>
          </p:txBody>
        </p:sp>
      </p:grpSp>
      <p:sp>
        <p:nvSpPr>
          <p:cNvPr id="19" name="CasellaDiTesto 18"/>
          <p:cNvSpPr txBox="1"/>
          <p:nvPr/>
        </p:nvSpPr>
        <p:spPr bwMode="auto">
          <a:xfrm>
            <a:off x="3908665" y="1821501"/>
            <a:ext cx="865188" cy="40011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0" hangingPunct="0">
              <a:defRPr/>
            </a:pPr>
            <a:r>
              <a:rPr lang="it-IT" sz="2000" b="1" dirty="0" smtClean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</a:rPr>
              <a:t>1.035</a:t>
            </a:r>
            <a:endParaRPr lang="it-IT" sz="2000" b="1" dirty="0">
              <a:solidFill>
                <a:schemeClr val="tx2">
                  <a:lumMod val="75000"/>
                </a:schemeClr>
              </a:solidFill>
              <a:latin typeface="Calibri" panose="020F0502020204030204" pitchFamily="34" charset="0"/>
            </a:endParaRPr>
          </a:p>
        </p:txBody>
      </p:sp>
      <p:sp>
        <p:nvSpPr>
          <p:cNvPr id="20" name="CasellaDiTesto 19"/>
          <p:cNvSpPr txBox="1"/>
          <p:nvPr/>
        </p:nvSpPr>
        <p:spPr bwMode="auto">
          <a:xfrm>
            <a:off x="3131846" y="3134363"/>
            <a:ext cx="801823" cy="33855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eaLnBrk="0" hangingPunct="0">
              <a:defRPr/>
            </a:pPr>
            <a:r>
              <a:rPr lang="it-IT" sz="1600" b="1" dirty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</a:rPr>
              <a:t>+</a:t>
            </a:r>
            <a:r>
              <a:rPr lang="it-IT" sz="1600" b="1" dirty="0" smtClean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</a:rPr>
              <a:t>42,1%</a:t>
            </a:r>
            <a:endParaRPr lang="it-IT" sz="1600" b="1" dirty="0">
              <a:solidFill>
                <a:schemeClr val="tx2">
                  <a:lumMod val="75000"/>
                </a:schemeClr>
              </a:solidFill>
              <a:latin typeface="Calibri" panose="020F0502020204030204" pitchFamily="34" charset="0"/>
            </a:endParaRPr>
          </a:p>
        </p:txBody>
      </p:sp>
      <p:sp>
        <p:nvSpPr>
          <p:cNvPr id="21" name="Figura a mano libera 20"/>
          <p:cNvSpPr/>
          <p:nvPr/>
        </p:nvSpPr>
        <p:spPr bwMode="auto">
          <a:xfrm>
            <a:off x="3224782" y="3091500"/>
            <a:ext cx="615950" cy="127000"/>
          </a:xfrm>
          <a:custGeom>
            <a:avLst/>
            <a:gdLst>
              <a:gd name="connsiteX0" fmla="*/ 0 w 500742"/>
              <a:gd name="connsiteY0" fmla="*/ 174172 h 185057"/>
              <a:gd name="connsiteX1" fmla="*/ 250371 w 500742"/>
              <a:gd name="connsiteY1" fmla="*/ 0 h 185057"/>
              <a:gd name="connsiteX2" fmla="*/ 500742 w 500742"/>
              <a:gd name="connsiteY2" fmla="*/ 185057 h 1850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00742" h="185057">
                <a:moveTo>
                  <a:pt x="0" y="174172"/>
                </a:moveTo>
                <a:lnTo>
                  <a:pt x="250371" y="0"/>
                </a:lnTo>
                <a:lnTo>
                  <a:pt x="500742" y="185057"/>
                </a:lnTo>
              </a:path>
            </a:pathLst>
          </a:custGeom>
          <a:noFill/>
          <a:ln w="19050" cap="flat" cmpd="sng" algn="ctr">
            <a:solidFill>
              <a:schemeClr val="bg2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wrap="none"/>
          <a:lstStyle/>
          <a:p>
            <a:pPr algn="ctr" eaLnBrk="0" hangingPunct="0">
              <a:defRPr/>
            </a:pPr>
            <a:endParaRPr lang="it-IT"/>
          </a:p>
        </p:txBody>
      </p:sp>
      <p:sp>
        <p:nvSpPr>
          <p:cNvPr id="22" name="CasellaDiTesto 21"/>
          <p:cNvSpPr txBox="1"/>
          <p:nvPr/>
        </p:nvSpPr>
        <p:spPr bwMode="auto">
          <a:xfrm>
            <a:off x="3112796" y="4264665"/>
            <a:ext cx="801823" cy="33855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eaLnBrk="0" hangingPunct="0">
              <a:defRPr/>
            </a:pPr>
            <a:r>
              <a:rPr lang="it-IT" sz="1600" b="1" dirty="0" smtClean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</a:rPr>
              <a:t>+32,6</a:t>
            </a:r>
            <a:r>
              <a:rPr lang="it-IT" sz="1600" b="1" dirty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</a:rPr>
              <a:t>%</a:t>
            </a:r>
          </a:p>
        </p:txBody>
      </p:sp>
      <p:sp>
        <p:nvSpPr>
          <p:cNvPr id="23" name="Figura a mano libera 22"/>
          <p:cNvSpPr/>
          <p:nvPr/>
        </p:nvSpPr>
        <p:spPr bwMode="auto">
          <a:xfrm>
            <a:off x="3205733" y="4223390"/>
            <a:ext cx="617537" cy="125412"/>
          </a:xfrm>
          <a:custGeom>
            <a:avLst/>
            <a:gdLst>
              <a:gd name="connsiteX0" fmla="*/ 0 w 500742"/>
              <a:gd name="connsiteY0" fmla="*/ 174172 h 185057"/>
              <a:gd name="connsiteX1" fmla="*/ 250371 w 500742"/>
              <a:gd name="connsiteY1" fmla="*/ 0 h 185057"/>
              <a:gd name="connsiteX2" fmla="*/ 500742 w 500742"/>
              <a:gd name="connsiteY2" fmla="*/ 185057 h 1850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00742" h="185057">
                <a:moveTo>
                  <a:pt x="0" y="174172"/>
                </a:moveTo>
                <a:lnTo>
                  <a:pt x="250371" y="0"/>
                </a:lnTo>
                <a:lnTo>
                  <a:pt x="500742" y="185057"/>
                </a:lnTo>
              </a:path>
            </a:pathLst>
          </a:custGeom>
          <a:noFill/>
          <a:ln w="19050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wrap="none"/>
          <a:lstStyle/>
          <a:p>
            <a:pPr algn="ctr" eaLnBrk="0" hangingPunct="0">
              <a:defRPr/>
            </a:pPr>
            <a:endParaRPr lang="it-IT"/>
          </a:p>
        </p:txBody>
      </p:sp>
      <p:cxnSp>
        <p:nvCxnSpPr>
          <p:cNvPr id="24" name="Connettore 2 23"/>
          <p:cNvCxnSpPr/>
          <p:nvPr/>
        </p:nvCxnSpPr>
        <p:spPr bwMode="auto">
          <a:xfrm flipV="1">
            <a:off x="1550516" y="2568145"/>
            <a:ext cx="738188" cy="200025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accent3">
                <a:lumMod val="50000"/>
              </a:schemeClr>
            </a:solidFill>
            <a:prstDash val="solid"/>
            <a:round/>
            <a:headEnd type="none" w="med" len="med"/>
            <a:tailEnd type="arrow"/>
          </a:ln>
          <a:effectLst/>
          <a:extLst/>
        </p:spPr>
      </p:cxnSp>
      <p:sp>
        <p:nvSpPr>
          <p:cNvPr id="25" name="CasellaDiTesto 24"/>
          <p:cNvSpPr txBox="1"/>
          <p:nvPr/>
        </p:nvSpPr>
        <p:spPr bwMode="auto">
          <a:xfrm>
            <a:off x="1375795" y="2327407"/>
            <a:ext cx="801823" cy="33855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eaLnBrk="0" hangingPunct="0">
              <a:defRPr/>
            </a:pPr>
            <a:r>
              <a:rPr lang="it-IT" sz="1600" b="1" dirty="0" smtClean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</a:rPr>
              <a:t>+32,2%</a:t>
            </a:r>
            <a:endParaRPr lang="it-IT" sz="1600" b="1" dirty="0">
              <a:solidFill>
                <a:schemeClr val="tx2">
                  <a:lumMod val="75000"/>
                </a:schemeClr>
              </a:solidFill>
              <a:latin typeface="Calibri" panose="020F0502020204030204" pitchFamily="34" charset="0"/>
            </a:endParaRPr>
          </a:p>
        </p:txBody>
      </p:sp>
      <p:cxnSp>
        <p:nvCxnSpPr>
          <p:cNvPr id="26" name="Connettore 2 25"/>
          <p:cNvCxnSpPr/>
          <p:nvPr/>
        </p:nvCxnSpPr>
        <p:spPr bwMode="auto">
          <a:xfrm flipV="1">
            <a:off x="3134692" y="2288828"/>
            <a:ext cx="738188" cy="200025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accent3">
                <a:lumMod val="50000"/>
              </a:schemeClr>
            </a:solidFill>
            <a:prstDash val="solid"/>
            <a:round/>
            <a:headEnd type="none" w="med" len="med"/>
            <a:tailEnd type="arrow"/>
          </a:ln>
          <a:effectLst/>
          <a:extLst/>
        </p:spPr>
      </p:cxnSp>
      <p:sp>
        <p:nvSpPr>
          <p:cNvPr id="27" name="CasellaDiTesto 26"/>
          <p:cNvSpPr txBox="1"/>
          <p:nvPr/>
        </p:nvSpPr>
        <p:spPr bwMode="auto">
          <a:xfrm>
            <a:off x="2959971" y="2048090"/>
            <a:ext cx="801823" cy="33855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eaLnBrk="0" hangingPunct="0">
              <a:defRPr/>
            </a:pPr>
            <a:r>
              <a:rPr lang="it-IT" sz="1600" b="1" dirty="0" smtClean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</a:rPr>
              <a:t>+37,4%</a:t>
            </a:r>
            <a:endParaRPr lang="it-IT" sz="1600" b="1" dirty="0">
              <a:solidFill>
                <a:schemeClr val="tx2">
                  <a:lumMod val="75000"/>
                </a:schemeClr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561929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tangolo 3"/>
          <p:cNvSpPr/>
          <p:nvPr/>
        </p:nvSpPr>
        <p:spPr bwMode="auto">
          <a:xfrm>
            <a:off x="1856656" y="1340768"/>
            <a:ext cx="7920880" cy="266429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it-IT" dirty="0" smtClean="0"/>
          </a:p>
        </p:txBody>
      </p:sp>
      <p:sp>
        <p:nvSpPr>
          <p:cNvPr id="5" name="Rettangolo 4"/>
          <p:cNvSpPr/>
          <p:nvPr/>
        </p:nvSpPr>
        <p:spPr bwMode="auto">
          <a:xfrm>
            <a:off x="272480" y="1484784"/>
            <a:ext cx="9361040" cy="5256584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it-IT" dirty="0" smtClean="0"/>
          </a:p>
        </p:txBody>
      </p:sp>
      <p:sp>
        <p:nvSpPr>
          <p:cNvPr id="54" name="Titolo 1"/>
          <p:cNvSpPr txBox="1">
            <a:spLocks/>
          </p:cNvSpPr>
          <p:nvPr/>
        </p:nvSpPr>
        <p:spPr>
          <a:xfrm>
            <a:off x="497921" y="332656"/>
            <a:ext cx="9711663" cy="914400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kumimoji="1" sz="2800" b="1">
                <a:solidFill>
                  <a:schemeClr val="tx2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kumimoji="1" sz="2800" b="1">
                <a:solidFill>
                  <a:srgbClr val="0000CC"/>
                </a:solidFill>
                <a:latin typeface="Arial" charset="0"/>
              </a:defRPr>
            </a:lvl2pPr>
            <a:lvl3pPr algn="l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kumimoji="1" sz="2800" b="1">
                <a:solidFill>
                  <a:srgbClr val="0000CC"/>
                </a:solidFill>
                <a:latin typeface="Arial" charset="0"/>
              </a:defRPr>
            </a:lvl3pPr>
            <a:lvl4pPr algn="l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kumimoji="1" sz="2800" b="1">
                <a:solidFill>
                  <a:srgbClr val="0000CC"/>
                </a:solidFill>
                <a:latin typeface="Arial" charset="0"/>
              </a:defRPr>
            </a:lvl4pPr>
            <a:lvl5pPr algn="l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kumimoji="1" sz="2800" b="1">
                <a:solidFill>
                  <a:srgbClr val="0000CC"/>
                </a:solidFill>
                <a:latin typeface="Arial" charset="0"/>
              </a:defRPr>
            </a:lvl5pPr>
            <a:lvl6pPr marL="457200" algn="l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kumimoji="1" sz="2800" b="1">
                <a:solidFill>
                  <a:srgbClr val="0000CC"/>
                </a:solidFill>
                <a:latin typeface="Arial" charset="0"/>
              </a:defRPr>
            </a:lvl6pPr>
            <a:lvl7pPr marL="914400" algn="l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kumimoji="1" sz="2800" b="1">
                <a:solidFill>
                  <a:srgbClr val="0000CC"/>
                </a:solidFill>
                <a:latin typeface="Arial" charset="0"/>
              </a:defRPr>
            </a:lvl7pPr>
            <a:lvl8pPr marL="1371600" algn="l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kumimoji="1" sz="2800" b="1">
                <a:solidFill>
                  <a:srgbClr val="0000CC"/>
                </a:solidFill>
                <a:latin typeface="Arial" charset="0"/>
              </a:defRPr>
            </a:lvl8pPr>
            <a:lvl9pPr marL="1828800" algn="l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kumimoji="1" sz="2800" b="1">
                <a:solidFill>
                  <a:srgbClr val="0000CC"/>
                </a:solidFill>
                <a:latin typeface="Arial" charset="0"/>
              </a:defRPr>
            </a:lvl9pPr>
          </a:lstStyle>
          <a:p>
            <a:r>
              <a:rPr lang="it-IT" dirty="0" smtClean="0">
                <a:solidFill>
                  <a:schemeClr val="bg1"/>
                </a:solidFill>
                <a:latin typeface="Futura Md" charset="0"/>
              </a:rPr>
              <a:t>Il </a:t>
            </a:r>
            <a:r>
              <a:rPr lang="it-IT" dirty="0">
                <a:solidFill>
                  <a:schemeClr val="bg1"/>
                </a:solidFill>
                <a:latin typeface="Futura Md" charset="0"/>
              </a:rPr>
              <a:t>mercato del Mobile Computing in Italia</a:t>
            </a:r>
          </a:p>
        </p:txBody>
      </p:sp>
      <p:graphicFrame>
        <p:nvGraphicFramePr>
          <p:cNvPr id="23" name="Grafico 22"/>
          <p:cNvGraphicFramePr/>
          <p:nvPr>
            <p:extLst>
              <p:ext uri="{D42A27DB-BD31-4B8C-83A1-F6EECF244321}">
                <p14:modId xmlns:p14="http://schemas.microsoft.com/office/powerpoint/2010/main" val="316580926"/>
              </p:ext>
            </p:extLst>
          </p:nvPr>
        </p:nvGraphicFramePr>
        <p:xfrm>
          <a:off x="509685" y="1718021"/>
          <a:ext cx="8675077" cy="46805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2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057" y="1979911"/>
            <a:ext cx="1521519" cy="11396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" name="Text Box 84"/>
          <p:cNvSpPr txBox="1">
            <a:spLocks noChangeArrowheads="1"/>
          </p:cNvSpPr>
          <p:nvPr/>
        </p:nvSpPr>
        <p:spPr bwMode="auto">
          <a:xfrm>
            <a:off x="350689" y="1536998"/>
            <a:ext cx="9282831" cy="3084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2064" tIns="46032" rIns="92064" bIns="46032">
            <a:spAutoFit/>
          </a:bodyPr>
          <a:lstStyle>
            <a:defPPr>
              <a:defRPr lang="en-US"/>
            </a:defPPr>
            <a:lvl1pPr eaLnBrk="0" hangingPunct="0">
              <a:defRPr b="1">
                <a:solidFill>
                  <a:schemeClr val="tx2"/>
                </a:solidFill>
                <a:latin typeface="+mj-lt"/>
                <a:cs typeface="Calibri" pitchFamily="34" charset="0"/>
              </a:defRPr>
            </a:lvl1pPr>
            <a:lvl2pPr algn="ctr" eaLnBrk="0" hangingPunct="0"/>
            <a:lvl3pPr algn="ctr" eaLnBrk="0" hangingPunct="0"/>
            <a:lvl4pPr algn="ctr" eaLnBrk="0" hangingPunct="0"/>
            <a:lvl5pPr algn="ctr" eaLnBrk="0" hangingPunct="0"/>
          </a:lstStyle>
          <a:p>
            <a:pPr algn="l"/>
            <a:r>
              <a:rPr lang="it-IT" dirty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</a:rPr>
              <a:t>Dati in </a:t>
            </a:r>
            <a:r>
              <a:rPr lang="it-IT" dirty="0" smtClean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</a:rPr>
              <a:t>Mln </a:t>
            </a:r>
            <a:r>
              <a:rPr lang="it-IT" dirty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</a:rPr>
              <a:t>€ e variazioni </a:t>
            </a:r>
            <a:r>
              <a:rPr lang="it-IT" dirty="0" smtClean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</a:rPr>
              <a:t>% (Sviluppo di mobile </a:t>
            </a:r>
            <a:r>
              <a:rPr lang="it-IT" dirty="0" err="1" smtClean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</a:rPr>
              <a:t>apps</a:t>
            </a:r>
            <a:r>
              <a:rPr lang="it-IT" dirty="0" smtClean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</a:rPr>
              <a:t> – </a:t>
            </a:r>
            <a:r>
              <a:rPr lang="it-IT" dirty="0" err="1" smtClean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</a:rPr>
              <a:t>enterprise</a:t>
            </a:r>
            <a:r>
              <a:rPr lang="it-IT" dirty="0" smtClean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</a:rPr>
              <a:t> e consumer, </a:t>
            </a:r>
            <a:r>
              <a:rPr lang="it-IT" dirty="0" err="1" smtClean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</a:rPr>
              <a:t>app</a:t>
            </a:r>
            <a:r>
              <a:rPr lang="it-IT" dirty="0" smtClean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</a:rPr>
              <a:t> per mobile </a:t>
            </a:r>
            <a:r>
              <a:rPr lang="it-IT" dirty="0" err="1" smtClean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</a:rPr>
              <a:t>payment</a:t>
            </a:r>
            <a:r>
              <a:rPr lang="it-IT" dirty="0" smtClean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</a:rPr>
              <a:t> e mobile marketing) </a:t>
            </a:r>
            <a:endParaRPr lang="it-IT" dirty="0">
              <a:solidFill>
                <a:schemeClr val="tx2">
                  <a:lumMod val="75000"/>
                </a:schemeClr>
              </a:solidFill>
              <a:latin typeface="Calibri" panose="020F0502020204030204" pitchFamily="34" charset="0"/>
            </a:endParaRPr>
          </a:p>
        </p:txBody>
      </p:sp>
      <p:sp>
        <p:nvSpPr>
          <p:cNvPr id="26" name="Ovale 25"/>
          <p:cNvSpPr/>
          <p:nvPr/>
        </p:nvSpPr>
        <p:spPr bwMode="auto">
          <a:xfrm>
            <a:off x="3333720" y="3089724"/>
            <a:ext cx="697218" cy="648072"/>
          </a:xfrm>
          <a:prstGeom prst="ellipse">
            <a:avLst/>
          </a:prstGeom>
          <a:noFill/>
          <a:ln w="38100" cap="flat" cmpd="sng" algn="ctr">
            <a:solidFill>
              <a:schemeClr val="tx2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/>
          </a:sp3d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it-IT" sz="16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anose="020F0502020204030204" pitchFamily="34" charset="0"/>
              </a:rPr>
              <a:t>+8,4%</a:t>
            </a:r>
          </a:p>
        </p:txBody>
      </p:sp>
      <p:sp>
        <p:nvSpPr>
          <p:cNvPr id="27" name="Text Box 14"/>
          <p:cNvSpPr txBox="1">
            <a:spLocks noChangeArrowheads="1"/>
          </p:cNvSpPr>
          <p:nvPr/>
        </p:nvSpPr>
        <p:spPr bwMode="auto">
          <a:xfrm>
            <a:off x="416496" y="6392361"/>
            <a:ext cx="3146952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it-IT" sz="1200" b="1" dirty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</a:rPr>
              <a:t>Fonte: </a:t>
            </a:r>
            <a:r>
              <a:rPr lang="it-IT" sz="1200" b="1" dirty="0" err="1" smtClean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</a:rPr>
              <a:t>Assinform</a:t>
            </a:r>
            <a:r>
              <a:rPr lang="it-IT" sz="1200" b="1" dirty="0" smtClean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</a:rPr>
              <a:t> / </a:t>
            </a:r>
            <a:r>
              <a:rPr lang="it-IT" sz="1200" b="1" dirty="0" err="1" smtClean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</a:rPr>
              <a:t>NetConsulting</a:t>
            </a:r>
            <a:r>
              <a:rPr lang="it-IT" sz="1200" b="1" dirty="0" smtClean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</a:rPr>
              <a:t>, Marzo 2015</a:t>
            </a:r>
            <a:endParaRPr lang="en-US" sz="1200" b="1" dirty="0">
              <a:solidFill>
                <a:schemeClr val="tx2">
                  <a:lumMod val="75000"/>
                </a:schemeClr>
              </a:solidFill>
              <a:latin typeface="Calibri" panose="020F0502020204030204" pitchFamily="34" charset="0"/>
            </a:endParaRPr>
          </a:p>
        </p:txBody>
      </p:sp>
      <p:sp>
        <p:nvSpPr>
          <p:cNvPr id="28" name="Ovale 27"/>
          <p:cNvSpPr/>
          <p:nvPr/>
        </p:nvSpPr>
        <p:spPr bwMode="auto">
          <a:xfrm>
            <a:off x="6027841" y="2918088"/>
            <a:ext cx="697218" cy="648072"/>
          </a:xfrm>
          <a:prstGeom prst="ellipse">
            <a:avLst/>
          </a:prstGeom>
          <a:noFill/>
          <a:ln w="38100" cap="flat" cmpd="sng" algn="ctr">
            <a:solidFill>
              <a:schemeClr val="tx2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/>
          </a:sp3d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it-IT" sz="16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anose="020F0502020204030204" pitchFamily="34" charset="0"/>
              </a:rPr>
              <a:t>+11,9%</a:t>
            </a:r>
          </a:p>
        </p:txBody>
      </p:sp>
    </p:spTree>
    <p:extLst>
      <p:ext uri="{BB962C8B-B14F-4D97-AF65-F5344CB8AC3E}">
        <p14:creationId xmlns:p14="http://schemas.microsoft.com/office/powerpoint/2010/main" val="1176606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tangolo 3"/>
          <p:cNvSpPr/>
          <p:nvPr/>
        </p:nvSpPr>
        <p:spPr bwMode="auto">
          <a:xfrm>
            <a:off x="1856656" y="1340768"/>
            <a:ext cx="7920880" cy="266429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it-IT" dirty="0" smtClean="0"/>
          </a:p>
        </p:txBody>
      </p:sp>
      <p:sp>
        <p:nvSpPr>
          <p:cNvPr id="5" name="Rettangolo 4"/>
          <p:cNvSpPr/>
          <p:nvPr/>
        </p:nvSpPr>
        <p:spPr bwMode="auto">
          <a:xfrm>
            <a:off x="272480" y="1484784"/>
            <a:ext cx="9361040" cy="5256584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it-IT" dirty="0" smtClean="0"/>
          </a:p>
        </p:txBody>
      </p:sp>
      <p:sp>
        <p:nvSpPr>
          <p:cNvPr id="54" name="Titolo 1"/>
          <p:cNvSpPr txBox="1">
            <a:spLocks/>
          </p:cNvSpPr>
          <p:nvPr/>
        </p:nvSpPr>
        <p:spPr>
          <a:xfrm>
            <a:off x="497921" y="332656"/>
            <a:ext cx="9711663" cy="914400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kumimoji="1" sz="2800" b="1">
                <a:solidFill>
                  <a:schemeClr val="tx2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kumimoji="1" sz="2800" b="1">
                <a:solidFill>
                  <a:srgbClr val="0000CC"/>
                </a:solidFill>
                <a:latin typeface="Arial" charset="0"/>
              </a:defRPr>
            </a:lvl2pPr>
            <a:lvl3pPr algn="l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kumimoji="1" sz="2800" b="1">
                <a:solidFill>
                  <a:srgbClr val="0000CC"/>
                </a:solidFill>
                <a:latin typeface="Arial" charset="0"/>
              </a:defRPr>
            </a:lvl3pPr>
            <a:lvl4pPr algn="l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kumimoji="1" sz="2800" b="1">
                <a:solidFill>
                  <a:srgbClr val="0000CC"/>
                </a:solidFill>
                <a:latin typeface="Arial" charset="0"/>
              </a:defRPr>
            </a:lvl4pPr>
            <a:lvl5pPr algn="l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kumimoji="1" sz="2800" b="1">
                <a:solidFill>
                  <a:srgbClr val="0000CC"/>
                </a:solidFill>
                <a:latin typeface="Arial" charset="0"/>
              </a:defRPr>
            </a:lvl5pPr>
            <a:lvl6pPr marL="457200" algn="l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kumimoji="1" sz="2800" b="1">
                <a:solidFill>
                  <a:srgbClr val="0000CC"/>
                </a:solidFill>
                <a:latin typeface="Arial" charset="0"/>
              </a:defRPr>
            </a:lvl6pPr>
            <a:lvl7pPr marL="914400" algn="l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kumimoji="1" sz="2800" b="1">
                <a:solidFill>
                  <a:srgbClr val="0000CC"/>
                </a:solidFill>
                <a:latin typeface="Arial" charset="0"/>
              </a:defRPr>
            </a:lvl7pPr>
            <a:lvl8pPr marL="1371600" algn="l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kumimoji="1" sz="2800" b="1">
                <a:solidFill>
                  <a:srgbClr val="0000CC"/>
                </a:solidFill>
                <a:latin typeface="Arial" charset="0"/>
              </a:defRPr>
            </a:lvl8pPr>
            <a:lvl9pPr marL="1828800" algn="l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kumimoji="1" sz="2800" b="1">
                <a:solidFill>
                  <a:srgbClr val="0000CC"/>
                </a:solidFill>
                <a:latin typeface="Arial" charset="0"/>
              </a:defRPr>
            </a:lvl9pPr>
          </a:lstStyle>
          <a:p>
            <a:r>
              <a:rPr lang="it-IT" dirty="0" smtClean="0">
                <a:solidFill>
                  <a:schemeClr val="bg1"/>
                </a:solidFill>
                <a:latin typeface="Futura Md" charset="0"/>
              </a:rPr>
              <a:t>Il </a:t>
            </a:r>
            <a:r>
              <a:rPr lang="it-IT" dirty="0">
                <a:solidFill>
                  <a:schemeClr val="bg1"/>
                </a:solidFill>
                <a:latin typeface="Futura Md" charset="0"/>
              </a:rPr>
              <a:t>mercato </a:t>
            </a:r>
            <a:r>
              <a:rPr lang="it-IT" dirty="0" err="1" smtClean="0">
                <a:solidFill>
                  <a:schemeClr val="bg1"/>
                </a:solidFill>
                <a:latin typeface="Futura Md" charset="0"/>
              </a:rPr>
              <a:t>IoT</a:t>
            </a:r>
            <a:r>
              <a:rPr lang="it-IT" dirty="0" smtClean="0">
                <a:solidFill>
                  <a:schemeClr val="bg1"/>
                </a:solidFill>
                <a:latin typeface="Futura Md" charset="0"/>
              </a:rPr>
              <a:t> </a:t>
            </a:r>
            <a:r>
              <a:rPr lang="it-IT" dirty="0" smtClean="0">
                <a:solidFill>
                  <a:schemeClr val="bg1"/>
                </a:solidFill>
                <a:latin typeface="Futura Md" charset="0"/>
              </a:rPr>
              <a:t>in </a:t>
            </a:r>
            <a:r>
              <a:rPr lang="it-IT" dirty="0">
                <a:solidFill>
                  <a:schemeClr val="bg1"/>
                </a:solidFill>
                <a:latin typeface="Futura Md" charset="0"/>
              </a:rPr>
              <a:t>Italia</a:t>
            </a:r>
          </a:p>
        </p:txBody>
      </p:sp>
      <p:sp>
        <p:nvSpPr>
          <p:cNvPr id="27" name="Text Box 14"/>
          <p:cNvSpPr txBox="1">
            <a:spLocks noChangeArrowheads="1"/>
          </p:cNvSpPr>
          <p:nvPr/>
        </p:nvSpPr>
        <p:spPr bwMode="auto">
          <a:xfrm>
            <a:off x="416496" y="6392361"/>
            <a:ext cx="3146952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it-IT" sz="1200" b="1" dirty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</a:rPr>
              <a:t>Fonte: </a:t>
            </a:r>
            <a:r>
              <a:rPr lang="it-IT" sz="1200" b="1" dirty="0" err="1" smtClean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</a:rPr>
              <a:t>Assinform</a:t>
            </a:r>
            <a:r>
              <a:rPr lang="it-IT" sz="1200" b="1" dirty="0" smtClean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</a:rPr>
              <a:t> / </a:t>
            </a:r>
            <a:r>
              <a:rPr lang="it-IT" sz="1200" b="1" dirty="0" err="1" smtClean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</a:rPr>
              <a:t>NetConsulting</a:t>
            </a:r>
            <a:r>
              <a:rPr lang="it-IT" sz="1200" b="1" dirty="0" smtClean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</a:rPr>
              <a:t>, Marzo 2015</a:t>
            </a:r>
            <a:endParaRPr lang="en-US" sz="1200" b="1" dirty="0">
              <a:solidFill>
                <a:schemeClr val="tx2">
                  <a:lumMod val="75000"/>
                </a:schemeClr>
              </a:solidFill>
              <a:latin typeface="Calibri" panose="020F0502020204030204" pitchFamily="34" charset="0"/>
            </a:endParaRPr>
          </a:p>
        </p:txBody>
      </p:sp>
      <p:sp>
        <p:nvSpPr>
          <p:cNvPr id="11" name="Ovale 10"/>
          <p:cNvSpPr/>
          <p:nvPr/>
        </p:nvSpPr>
        <p:spPr bwMode="auto">
          <a:xfrm>
            <a:off x="6969224" y="1655638"/>
            <a:ext cx="2520279" cy="1701354"/>
          </a:xfrm>
          <a:prstGeom prst="ellipse">
            <a:avLst/>
          </a:prstGeom>
          <a:solidFill>
            <a:schemeClr val="bg1">
              <a:lumMod val="6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wrap="none"/>
          <a:lstStyle/>
          <a:p>
            <a:pPr algn="ctr" eaLnBrk="0" hangingPunct="0">
              <a:defRPr/>
            </a:pPr>
            <a:endParaRPr lang="it-IT" dirty="0">
              <a:latin typeface="Calibri" panose="020F0502020204030204" pitchFamily="34" charset="0"/>
            </a:endParaRPr>
          </a:p>
        </p:txBody>
      </p:sp>
      <p:graphicFrame>
        <p:nvGraphicFramePr>
          <p:cNvPr id="12" name="Grafico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54048547"/>
              </p:ext>
            </p:extLst>
          </p:nvPr>
        </p:nvGraphicFramePr>
        <p:xfrm>
          <a:off x="290985" y="2060848"/>
          <a:ext cx="7128792" cy="40324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3" name="CasellaDiTesto 12"/>
          <p:cNvSpPr txBox="1"/>
          <p:nvPr/>
        </p:nvSpPr>
        <p:spPr bwMode="auto">
          <a:xfrm>
            <a:off x="2247304" y="2420888"/>
            <a:ext cx="955711" cy="40011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eaLnBrk="0" hangingPunct="0">
              <a:defRPr/>
            </a:pPr>
            <a:r>
              <a:rPr lang="it-IT" sz="2000" b="1" i="1" dirty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</a:rPr>
              <a:t>+12,6%</a:t>
            </a:r>
          </a:p>
        </p:txBody>
      </p:sp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617296" y="3602940"/>
            <a:ext cx="1381277" cy="1266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CasellaDiTesto 29"/>
          <p:cNvSpPr txBox="1">
            <a:spLocks noChangeArrowheads="1"/>
          </p:cNvSpPr>
          <p:nvPr/>
        </p:nvSpPr>
        <p:spPr bwMode="auto">
          <a:xfrm>
            <a:off x="7041232" y="1981225"/>
            <a:ext cx="2520279" cy="10157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0" hangingPunct="0"/>
            <a:r>
              <a:rPr lang="it-IT" sz="2000" b="1" i="1" dirty="0">
                <a:solidFill>
                  <a:schemeClr val="bg1"/>
                </a:solidFill>
                <a:latin typeface="Calibri" panose="020F0502020204030204" pitchFamily="34" charset="0"/>
              </a:rPr>
              <a:t>80 Mln (+14,3%)</a:t>
            </a:r>
          </a:p>
          <a:p>
            <a:pPr algn="ctr" eaLnBrk="0" hangingPunct="0"/>
            <a:r>
              <a:rPr lang="it-IT" sz="2000" b="1" i="1" dirty="0">
                <a:solidFill>
                  <a:schemeClr val="bg1"/>
                </a:solidFill>
                <a:latin typeface="Calibri" panose="020F0502020204030204" pitchFamily="34" charset="0"/>
              </a:rPr>
              <a:t>Oggetti</a:t>
            </a:r>
            <a:br>
              <a:rPr lang="it-IT" sz="2000" b="1" i="1" dirty="0">
                <a:solidFill>
                  <a:schemeClr val="bg1"/>
                </a:solidFill>
                <a:latin typeface="Calibri" panose="020F0502020204030204" pitchFamily="34" charset="0"/>
              </a:rPr>
            </a:br>
            <a:r>
              <a:rPr lang="it-IT" sz="2000" b="1" i="1" dirty="0">
                <a:solidFill>
                  <a:schemeClr val="bg1"/>
                </a:solidFill>
                <a:latin typeface="Calibri" panose="020F0502020204030204" pitchFamily="34" charset="0"/>
              </a:rPr>
              <a:t>interconnessi</a:t>
            </a:r>
          </a:p>
        </p:txBody>
      </p:sp>
      <p:sp>
        <p:nvSpPr>
          <p:cNvPr id="16" name="CasellaDiTesto 15"/>
          <p:cNvSpPr txBox="1"/>
          <p:nvPr/>
        </p:nvSpPr>
        <p:spPr bwMode="auto">
          <a:xfrm>
            <a:off x="4512311" y="2060848"/>
            <a:ext cx="955711" cy="40011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eaLnBrk="0" hangingPunct="0">
              <a:defRPr/>
            </a:pPr>
            <a:r>
              <a:rPr lang="it-IT" sz="2000" b="1" i="1" dirty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</a:rPr>
              <a:t>+</a:t>
            </a:r>
            <a:r>
              <a:rPr lang="it-IT" sz="2000" b="1" i="1" dirty="0" smtClean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</a:rPr>
              <a:t>13,3%</a:t>
            </a:r>
            <a:endParaRPr lang="it-IT" sz="2000" b="1" i="1" dirty="0">
              <a:solidFill>
                <a:schemeClr val="tx2">
                  <a:lumMod val="75000"/>
                </a:schemeClr>
              </a:solidFill>
              <a:latin typeface="Calibri" panose="020F0502020204030204" pitchFamily="34" charset="0"/>
            </a:endParaRPr>
          </a:p>
        </p:txBody>
      </p:sp>
      <p:sp>
        <p:nvSpPr>
          <p:cNvPr id="17" name="CasellaDiTesto 16"/>
          <p:cNvSpPr txBox="1"/>
          <p:nvPr/>
        </p:nvSpPr>
        <p:spPr>
          <a:xfrm>
            <a:off x="554901" y="1628800"/>
            <a:ext cx="218438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dirty="0" smtClean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</a:rPr>
              <a:t>Valori in </a:t>
            </a:r>
            <a:r>
              <a:rPr lang="it-IT" b="1" dirty="0" smtClean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</a:rPr>
              <a:t>Mln </a:t>
            </a:r>
            <a:r>
              <a:rPr lang="it-IT" b="1" dirty="0" smtClean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</a:rPr>
              <a:t>di Euro e in %</a:t>
            </a:r>
          </a:p>
        </p:txBody>
      </p:sp>
      <p:cxnSp>
        <p:nvCxnSpPr>
          <p:cNvPr id="19" name="Connettore 2 18"/>
          <p:cNvCxnSpPr/>
          <p:nvPr/>
        </p:nvCxnSpPr>
        <p:spPr bwMode="auto">
          <a:xfrm flipV="1">
            <a:off x="2473159" y="2865231"/>
            <a:ext cx="504000" cy="100862"/>
          </a:xfrm>
          <a:prstGeom prst="straightConnector1">
            <a:avLst/>
          </a:prstGeom>
          <a:ln w="38100">
            <a:solidFill>
              <a:schemeClr val="accent3">
                <a:lumMod val="75000"/>
              </a:schemeClr>
            </a:solidFill>
            <a:tailEnd type="arrow"/>
          </a:ln>
          <a:effectLst>
            <a:glow rad="101600">
              <a:schemeClr val="accent3">
                <a:satMod val="175000"/>
                <a:alpha val="40000"/>
              </a:schemeClr>
            </a:glow>
          </a:effectLst>
          <a:extLst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0" name="Connettore 2 19"/>
          <p:cNvCxnSpPr/>
          <p:nvPr/>
        </p:nvCxnSpPr>
        <p:spPr bwMode="auto">
          <a:xfrm flipV="1">
            <a:off x="4755537" y="2503929"/>
            <a:ext cx="504000" cy="100862"/>
          </a:xfrm>
          <a:prstGeom prst="straightConnector1">
            <a:avLst/>
          </a:prstGeom>
          <a:ln w="38100">
            <a:solidFill>
              <a:schemeClr val="accent3">
                <a:lumMod val="75000"/>
              </a:schemeClr>
            </a:solidFill>
            <a:tailEnd type="arrow"/>
          </a:ln>
          <a:effectLst>
            <a:glow rad="101600">
              <a:schemeClr val="accent3">
                <a:satMod val="175000"/>
                <a:alpha val="40000"/>
              </a:schemeClr>
            </a:glow>
          </a:effectLst>
          <a:extLst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9529493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tangolo 3"/>
          <p:cNvSpPr/>
          <p:nvPr/>
        </p:nvSpPr>
        <p:spPr bwMode="auto">
          <a:xfrm>
            <a:off x="1856656" y="1340768"/>
            <a:ext cx="7920880" cy="266429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it-IT" dirty="0" smtClean="0"/>
          </a:p>
        </p:txBody>
      </p:sp>
      <p:sp>
        <p:nvSpPr>
          <p:cNvPr id="5" name="Rettangolo 4"/>
          <p:cNvSpPr/>
          <p:nvPr/>
        </p:nvSpPr>
        <p:spPr bwMode="auto">
          <a:xfrm>
            <a:off x="272480" y="1484784"/>
            <a:ext cx="9361040" cy="5256584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it-IT" dirty="0" smtClean="0"/>
          </a:p>
        </p:txBody>
      </p:sp>
      <p:sp>
        <p:nvSpPr>
          <p:cNvPr id="54" name="Titolo 1"/>
          <p:cNvSpPr txBox="1">
            <a:spLocks/>
          </p:cNvSpPr>
          <p:nvPr/>
        </p:nvSpPr>
        <p:spPr>
          <a:xfrm>
            <a:off x="425913" y="332656"/>
            <a:ext cx="9711663" cy="914400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kumimoji="1" sz="2800" b="1">
                <a:solidFill>
                  <a:schemeClr val="tx2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kumimoji="1" sz="2800" b="1">
                <a:solidFill>
                  <a:srgbClr val="0000CC"/>
                </a:solidFill>
                <a:latin typeface="Arial" charset="0"/>
              </a:defRPr>
            </a:lvl2pPr>
            <a:lvl3pPr algn="l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kumimoji="1" sz="2800" b="1">
                <a:solidFill>
                  <a:srgbClr val="0000CC"/>
                </a:solidFill>
                <a:latin typeface="Arial" charset="0"/>
              </a:defRPr>
            </a:lvl3pPr>
            <a:lvl4pPr algn="l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kumimoji="1" sz="2800" b="1">
                <a:solidFill>
                  <a:srgbClr val="0000CC"/>
                </a:solidFill>
                <a:latin typeface="Arial" charset="0"/>
              </a:defRPr>
            </a:lvl4pPr>
            <a:lvl5pPr algn="l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kumimoji="1" sz="2800" b="1">
                <a:solidFill>
                  <a:srgbClr val="0000CC"/>
                </a:solidFill>
                <a:latin typeface="Arial" charset="0"/>
              </a:defRPr>
            </a:lvl5pPr>
            <a:lvl6pPr marL="457200" algn="l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kumimoji="1" sz="2800" b="1">
                <a:solidFill>
                  <a:srgbClr val="0000CC"/>
                </a:solidFill>
                <a:latin typeface="Arial" charset="0"/>
              </a:defRPr>
            </a:lvl6pPr>
            <a:lvl7pPr marL="914400" algn="l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kumimoji="1" sz="2800" b="1">
                <a:solidFill>
                  <a:srgbClr val="0000CC"/>
                </a:solidFill>
                <a:latin typeface="Arial" charset="0"/>
              </a:defRPr>
            </a:lvl7pPr>
            <a:lvl8pPr marL="1371600" algn="l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kumimoji="1" sz="2800" b="1">
                <a:solidFill>
                  <a:srgbClr val="0000CC"/>
                </a:solidFill>
                <a:latin typeface="Arial" charset="0"/>
              </a:defRPr>
            </a:lvl8pPr>
            <a:lvl9pPr marL="1828800" algn="l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kumimoji="1" sz="2800" b="1">
                <a:solidFill>
                  <a:srgbClr val="0000CC"/>
                </a:solidFill>
                <a:latin typeface="Arial" charset="0"/>
              </a:defRPr>
            </a:lvl9pPr>
          </a:lstStyle>
          <a:p>
            <a:r>
              <a:rPr lang="it-IT" sz="3200" dirty="0" smtClean="0">
                <a:solidFill>
                  <a:schemeClr val="bg1"/>
                </a:solidFill>
                <a:latin typeface="Futura Md" charset="0"/>
              </a:rPr>
              <a:t>Contenuti </a:t>
            </a:r>
            <a:r>
              <a:rPr lang="it-IT" sz="3200" dirty="0">
                <a:solidFill>
                  <a:schemeClr val="bg1"/>
                </a:solidFill>
                <a:latin typeface="Futura Md" charset="0"/>
              </a:rPr>
              <a:t>e Pubblicità Digitale </a:t>
            </a:r>
          </a:p>
        </p:txBody>
      </p:sp>
      <p:sp>
        <p:nvSpPr>
          <p:cNvPr id="104" name="Text Box 14"/>
          <p:cNvSpPr txBox="1">
            <a:spLocks noChangeArrowheads="1"/>
          </p:cNvSpPr>
          <p:nvPr/>
        </p:nvSpPr>
        <p:spPr bwMode="auto">
          <a:xfrm>
            <a:off x="330622" y="6392361"/>
            <a:ext cx="3182218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it-IT" sz="1200" b="1" dirty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</a:rPr>
              <a:t>Fonte: </a:t>
            </a:r>
            <a:r>
              <a:rPr lang="it-IT" sz="1200" b="1" dirty="0" err="1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</a:rPr>
              <a:t>Assinform</a:t>
            </a:r>
            <a:r>
              <a:rPr lang="it-IT" sz="1200" b="1" dirty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</a:rPr>
              <a:t> / </a:t>
            </a:r>
            <a:r>
              <a:rPr lang="it-IT" sz="1200" b="1" dirty="0" err="1" smtClean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</a:rPr>
              <a:t>NetConsulting</a:t>
            </a:r>
            <a:r>
              <a:rPr lang="it-IT" sz="1200" b="1" dirty="0" smtClean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</a:rPr>
              <a:t>, Marzo  2015</a:t>
            </a:r>
            <a:endParaRPr lang="en-US" sz="1200" b="1" dirty="0">
              <a:solidFill>
                <a:schemeClr val="tx2">
                  <a:lumMod val="75000"/>
                </a:schemeClr>
              </a:solidFill>
              <a:latin typeface="Calibri" panose="020F0502020204030204" pitchFamily="34" charset="0"/>
            </a:endParaRPr>
          </a:p>
        </p:txBody>
      </p:sp>
      <p:sp>
        <p:nvSpPr>
          <p:cNvPr id="6" name="CasellaDiTesto 5"/>
          <p:cNvSpPr txBox="1"/>
          <p:nvPr/>
        </p:nvSpPr>
        <p:spPr bwMode="auto">
          <a:xfrm>
            <a:off x="305540" y="1465039"/>
            <a:ext cx="2415212" cy="30777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eaLnBrk="0" hangingPunct="0">
              <a:defRPr/>
            </a:pPr>
            <a:r>
              <a:rPr lang="it-IT" b="1" dirty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</a:rPr>
              <a:t>Valori in Milioni di Euro e in %</a:t>
            </a:r>
          </a:p>
        </p:txBody>
      </p:sp>
      <p:graphicFrame>
        <p:nvGraphicFramePr>
          <p:cNvPr id="8" name="Segnaposto contenut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64967478"/>
              </p:ext>
            </p:extLst>
          </p:nvPr>
        </p:nvGraphicFramePr>
        <p:xfrm>
          <a:off x="78058" y="1575143"/>
          <a:ext cx="9627470" cy="481721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9" name="CasellaDiTesto 8"/>
          <p:cNvSpPr txBox="1"/>
          <p:nvPr/>
        </p:nvSpPr>
        <p:spPr>
          <a:xfrm>
            <a:off x="848544" y="2164794"/>
            <a:ext cx="11521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000" b="1" dirty="0" smtClean="0">
                <a:solidFill>
                  <a:schemeClr val="tx1"/>
                </a:solidFill>
                <a:latin typeface="Calibri" panose="020F0502020204030204" pitchFamily="34" charset="0"/>
              </a:rPr>
              <a:t>7.212</a:t>
            </a:r>
            <a:endParaRPr lang="it-IT" sz="2000" b="1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sp>
        <p:nvSpPr>
          <p:cNvPr id="10" name="CasellaDiTesto 9"/>
          <p:cNvSpPr txBox="1"/>
          <p:nvPr/>
        </p:nvSpPr>
        <p:spPr>
          <a:xfrm>
            <a:off x="3177084" y="1948770"/>
            <a:ext cx="12241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000" b="1" dirty="0" smtClean="0">
                <a:solidFill>
                  <a:schemeClr val="tx1"/>
                </a:solidFill>
                <a:latin typeface="Calibri" panose="020F0502020204030204" pitchFamily="34" charset="0"/>
              </a:rPr>
              <a:t>7.613</a:t>
            </a:r>
            <a:endParaRPr lang="it-IT" sz="2000" b="1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sp>
        <p:nvSpPr>
          <p:cNvPr id="11" name="CasellaDiTesto 10"/>
          <p:cNvSpPr txBox="1"/>
          <p:nvPr/>
        </p:nvSpPr>
        <p:spPr>
          <a:xfrm>
            <a:off x="2134270" y="5254128"/>
            <a:ext cx="115212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b="1" smtClean="0">
                <a:solidFill>
                  <a:schemeClr val="tx1"/>
                </a:solidFill>
                <a:latin typeface="Calibri" panose="020F0502020204030204" pitchFamily="34" charset="0"/>
              </a:rPr>
              <a:t>+11,9%</a:t>
            </a:r>
            <a:endParaRPr lang="it-IT" b="1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sp>
        <p:nvSpPr>
          <p:cNvPr id="12" name="Figura a mano libera 11"/>
          <p:cNvSpPr/>
          <p:nvPr/>
        </p:nvSpPr>
        <p:spPr bwMode="auto">
          <a:xfrm>
            <a:off x="2414051" y="5209416"/>
            <a:ext cx="596900" cy="120650"/>
          </a:xfrm>
          <a:custGeom>
            <a:avLst/>
            <a:gdLst>
              <a:gd name="connsiteX0" fmla="*/ 0 w 596900"/>
              <a:gd name="connsiteY0" fmla="*/ 241300 h 241300"/>
              <a:gd name="connsiteX1" fmla="*/ 304800 w 596900"/>
              <a:gd name="connsiteY1" fmla="*/ 0 h 241300"/>
              <a:gd name="connsiteX2" fmla="*/ 596900 w 596900"/>
              <a:gd name="connsiteY2" fmla="*/ 241300 h 241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96900" h="241300">
                <a:moveTo>
                  <a:pt x="0" y="241300"/>
                </a:moveTo>
                <a:lnTo>
                  <a:pt x="304800" y="0"/>
                </a:lnTo>
                <a:lnTo>
                  <a:pt x="596900" y="241300"/>
                </a:lnTo>
              </a:path>
            </a:pathLst>
          </a:custGeom>
          <a:noFill/>
          <a:ln w="28575" cap="flat" cmpd="sng" algn="ctr">
            <a:solidFill>
              <a:schemeClr val="bg2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it-IT" sz="1400" b="0" i="0" u="none" strike="noStrike" cap="none" normalizeH="0" baseline="0" smtClean="0">
              <a:ln>
                <a:noFill/>
              </a:ln>
              <a:solidFill>
                <a:srgbClr val="0000CC"/>
              </a:solidFill>
              <a:effectLst/>
              <a:latin typeface="Calibri" panose="020F0502020204030204" pitchFamily="34" charset="0"/>
            </a:endParaRPr>
          </a:p>
        </p:txBody>
      </p:sp>
      <p:sp>
        <p:nvSpPr>
          <p:cNvPr id="13" name="Figura a mano libera 12"/>
          <p:cNvSpPr/>
          <p:nvPr/>
        </p:nvSpPr>
        <p:spPr bwMode="auto">
          <a:xfrm>
            <a:off x="2432720" y="4649167"/>
            <a:ext cx="596900" cy="120650"/>
          </a:xfrm>
          <a:custGeom>
            <a:avLst/>
            <a:gdLst>
              <a:gd name="connsiteX0" fmla="*/ 0 w 596900"/>
              <a:gd name="connsiteY0" fmla="*/ 241300 h 241300"/>
              <a:gd name="connsiteX1" fmla="*/ 304800 w 596900"/>
              <a:gd name="connsiteY1" fmla="*/ 0 h 241300"/>
              <a:gd name="connsiteX2" fmla="*/ 596900 w 596900"/>
              <a:gd name="connsiteY2" fmla="*/ 241300 h 241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96900" h="241300">
                <a:moveTo>
                  <a:pt x="0" y="241300"/>
                </a:moveTo>
                <a:lnTo>
                  <a:pt x="304800" y="0"/>
                </a:lnTo>
                <a:lnTo>
                  <a:pt x="596900" y="241300"/>
                </a:lnTo>
              </a:path>
            </a:pathLst>
          </a:custGeom>
          <a:noFill/>
          <a:ln w="28575" cap="flat" cmpd="sng" algn="ctr">
            <a:solidFill>
              <a:schemeClr val="accent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it-IT" sz="1400" b="0" i="0" u="none" strike="noStrike" cap="none" normalizeH="0" baseline="0" smtClean="0">
              <a:ln>
                <a:noFill/>
              </a:ln>
              <a:solidFill>
                <a:srgbClr val="0000CC"/>
              </a:solidFill>
              <a:effectLst/>
              <a:latin typeface="Calibri" panose="020F0502020204030204" pitchFamily="34" charset="0"/>
            </a:endParaRPr>
          </a:p>
        </p:txBody>
      </p:sp>
      <p:sp>
        <p:nvSpPr>
          <p:cNvPr id="14" name="CasellaDiTesto 13"/>
          <p:cNvSpPr txBox="1"/>
          <p:nvPr/>
        </p:nvSpPr>
        <p:spPr>
          <a:xfrm>
            <a:off x="5601072" y="1660738"/>
            <a:ext cx="12241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000" b="1" dirty="0" smtClean="0">
                <a:solidFill>
                  <a:schemeClr val="tx1"/>
                </a:solidFill>
                <a:latin typeface="Calibri" panose="020F0502020204030204" pitchFamily="34" charset="0"/>
              </a:rPr>
              <a:t>8.261</a:t>
            </a:r>
            <a:endParaRPr lang="it-IT" sz="2000" b="1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sp>
        <p:nvSpPr>
          <p:cNvPr id="15" name="CasellaDiTesto 14"/>
          <p:cNvSpPr txBox="1"/>
          <p:nvPr/>
        </p:nvSpPr>
        <p:spPr>
          <a:xfrm>
            <a:off x="2189548" y="4750072"/>
            <a:ext cx="115212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b="1" smtClean="0">
                <a:solidFill>
                  <a:schemeClr val="tx1"/>
                </a:solidFill>
                <a:latin typeface="Calibri" panose="020F0502020204030204" pitchFamily="34" charset="0"/>
              </a:rPr>
              <a:t>+20,0%</a:t>
            </a:r>
            <a:endParaRPr lang="it-IT" b="1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sp>
        <p:nvSpPr>
          <p:cNvPr id="16" name="CasellaDiTesto 15"/>
          <p:cNvSpPr txBox="1"/>
          <p:nvPr/>
        </p:nvSpPr>
        <p:spPr>
          <a:xfrm>
            <a:off x="4448944" y="5301208"/>
            <a:ext cx="115212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b="1" dirty="0" smtClean="0">
                <a:solidFill>
                  <a:schemeClr val="tx1"/>
                </a:solidFill>
                <a:latin typeface="Calibri" panose="020F0502020204030204" pitchFamily="34" charset="0"/>
              </a:rPr>
              <a:t>+14,9%</a:t>
            </a:r>
            <a:endParaRPr lang="it-IT" b="1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sp>
        <p:nvSpPr>
          <p:cNvPr id="17" name="Figura a mano libera 16"/>
          <p:cNvSpPr/>
          <p:nvPr/>
        </p:nvSpPr>
        <p:spPr bwMode="auto">
          <a:xfrm>
            <a:off x="4716140" y="5259152"/>
            <a:ext cx="596900" cy="120650"/>
          </a:xfrm>
          <a:custGeom>
            <a:avLst/>
            <a:gdLst>
              <a:gd name="connsiteX0" fmla="*/ 0 w 596900"/>
              <a:gd name="connsiteY0" fmla="*/ 241300 h 241300"/>
              <a:gd name="connsiteX1" fmla="*/ 304800 w 596900"/>
              <a:gd name="connsiteY1" fmla="*/ 0 h 241300"/>
              <a:gd name="connsiteX2" fmla="*/ 596900 w 596900"/>
              <a:gd name="connsiteY2" fmla="*/ 241300 h 241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96900" h="241300">
                <a:moveTo>
                  <a:pt x="0" y="241300"/>
                </a:moveTo>
                <a:lnTo>
                  <a:pt x="304800" y="0"/>
                </a:lnTo>
                <a:lnTo>
                  <a:pt x="596900" y="241300"/>
                </a:lnTo>
              </a:path>
            </a:pathLst>
          </a:custGeom>
          <a:noFill/>
          <a:ln w="28575" cap="flat" cmpd="sng" algn="ctr">
            <a:solidFill>
              <a:schemeClr val="bg2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it-IT" sz="1400" b="0" i="0" u="none" strike="noStrike" cap="none" normalizeH="0" baseline="0" smtClean="0">
              <a:ln>
                <a:noFill/>
              </a:ln>
              <a:solidFill>
                <a:srgbClr val="0000CC"/>
              </a:solidFill>
              <a:effectLst/>
              <a:latin typeface="Calibri" panose="020F0502020204030204" pitchFamily="34" charset="0"/>
            </a:endParaRPr>
          </a:p>
        </p:txBody>
      </p:sp>
      <p:sp>
        <p:nvSpPr>
          <p:cNvPr id="18" name="Figura a mano libera 17"/>
          <p:cNvSpPr/>
          <p:nvPr/>
        </p:nvSpPr>
        <p:spPr bwMode="auto">
          <a:xfrm>
            <a:off x="4679869" y="4532486"/>
            <a:ext cx="596900" cy="120650"/>
          </a:xfrm>
          <a:custGeom>
            <a:avLst/>
            <a:gdLst>
              <a:gd name="connsiteX0" fmla="*/ 0 w 596900"/>
              <a:gd name="connsiteY0" fmla="*/ 241300 h 241300"/>
              <a:gd name="connsiteX1" fmla="*/ 304800 w 596900"/>
              <a:gd name="connsiteY1" fmla="*/ 0 h 241300"/>
              <a:gd name="connsiteX2" fmla="*/ 596900 w 596900"/>
              <a:gd name="connsiteY2" fmla="*/ 241300 h 241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96900" h="241300">
                <a:moveTo>
                  <a:pt x="0" y="241300"/>
                </a:moveTo>
                <a:lnTo>
                  <a:pt x="304800" y="0"/>
                </a:lnTo>
                <a:lnTo>
                  <a:pt x="596900" y="241300"/>
                </a:lnTo>
              </a:path>
            </a:pathLst>
          </a:custGeom>
          <a:noFill/>
          <a:ln w="28575" cap="flat" cmpd="sng" algn="ctr">
            <a:solidFill>
              <a:schemeClr val="accent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it-IT" sz="1400" b="0" i="0" u="none" strike="noStrike" cap="none" normalizeH="0" baseline="0" smtClean="0">
              <a:ln>
                <a:noFill/>
              </a:ln>
              <a:solidFill>
                <a:srgbClr val="0000CC"/>
              </a:solidFill>
              <a:effectLst/>
              <a:latin typeface="Calibri" panose="020F0502020204030204" pitchFamily="34" charset="0"/>
            </a:endParaRPr>
          </a:p>
        </p:txBody>
      </p:sp>
      <p:sp>
        <p:nvSpPr>
          <p:cNvPr id="19" name="CasellaDiTesto 18"/>
          <p:cNvSpPr txBox="1"/>
          <p:nvPr/>
        </p:nvSpPr>
        <p:spPr>
          <a:xfrm>
            <a:off x="4402255" y="4633391"/>
            <a:ext cx="115212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b="1" smtClean="0">
                <a:solidFill>
                  <a:schemeClr val="tx1"/>
                </a:solidFill>
                <a:latin typeface="Calibri" panose="020F0502020204030204" pitchFamily="34" charset="0"/>
              </a:rPr>
              <a:t>+19,5%</a:t>
            </a:r>
            <a:endParaRPr lang="it-IT" b="1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sp>
        <p:nvSpPr>
          <p:cNvPr id="20" name="CasellaDiTesto 19"/>
          <p:cNvSpPr txBox="1"/>
          <p:nvPr/>
        </p:nvSpPr>
        <p:spPr>
          <a:xfrm>
            <a:off x="2071118" y="1722294"/>
            <a:ext cx="115212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600" b="1" dirty="0" smtClean="0">
                <a:solidFill>
                  <a:schemeClr val="tx1"/>
                </a:solidFill>
                <a:latin typeface="Calibri" panose="020F0502020204030204" pitchFamily="34" charset="0"/>
              </a:rPr>
              <a:t>+5,6%</a:t>
            </a:r>
            <a:endParaRPr lang="it-IT" sz="1600" b="1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sp>
        <p:nvSpPr>
          <p:cNvPr id="21" name="CasellaDiTesto 20"/>
          <p:cNvSpPr txBox="1"/>
          <p:nvPr/>
        </p:nvSpPr>
        <p:spPr>
          <a:xfrm>
            <a:off x="4460981" y="1556792"/>
            <a:ext cx="115212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600" b="1" smtClean="0">
                <a:solidFill>
                  <a:schemeClr val="tx1"/>
                </a:solidFill>
                <a:latin typeface="Calibri" panose="020F0502020204030204" pitchFamily="34" charset="0"/>
              </a:rPr>
              <a:t>+8,5%</a:t>
            </a:r>
            <a:endParaRPr lang="it-IT" sz="1600" b="1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sp>
        <p:nvSpPr>
          <p:cNvPr id="22" name="Figura a mano libera 21"/>
          <p:cNvSpPr/>
          <p:nvPr/>
        </p:nvSpPr>
        <p:spPr bwMode="auto">
          <a:xfrm>
            <a:off x="2388912" y="2373732"/>
            <a:ext cx="596900" cy="120650"/>
          </a:xfrm>
          <a:custGeom>
            <a:avLst/>
            <a:gdLst>
              <a:gd name="connsiteX0" fmla="*/ 0 w 596900"/>
              <a:gd name="connsiteY0" fmla="*/ 241300 h 241300"/>
              <a:gd name="connsiteX1" fmla="*/ 304800 w 596900"/>
              <a:gd name="connsiteY1" fmla="*/ 0 h 241300"/>
              <a:gd name="connsiteX2" fmla="*/ 596900 w 596900"/>
              <a:gd name="connsiteY2" fmla="*/ 241300 h 241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96900" h="241300">
                <a:moveTo>
                  <a:pt x="0" y="241300"/>
                </a:moveTo>
                <a:lnTo>
                  <a:pt x="304800" y="0"/>
                </a:lnTo>
                <a:lnTo>
                  <a:pt x="596900" y="241300"/>
                </a:lnTo>
              </a:path>
            </a:pathLst>
          </a:custGeom>
          <a:noFill/>
          <a:ln w="28575" cap="flat" cmpd="sng" algn="ctr">
            <a:solidFill>
              <a:schemeClr val="accent1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it-IT" sz="1400" b="0" i="0" u="none" strike="noStrike" cap="none" normalizeH="0" baseline="0" smtClean="0">
              <a:ln>
                <a:noFill/>
              </a:ln>
              <a:solidFill>
                <a:srgbClr val="0000CC"/>
              </a:solidFill>
              <a:effectLst/>
              <a:latin typeface="Calibri" panose="020F0502020204030204" pitchFamily="34" charset="0"/>
            </a:endParaRPr>
          </a:p>
        </p:txBody>
      </p:sp>
      <p:sp>
        <p:nvSpPr>
          <p:cNvPr id="23" name="CasellaDiTesto 22"/>
          <p:cNvSpPr txBox="1"/>
          <p:nvPr/>
        </p:nvSpPr>
        <p:spPr>
          <a:xfrm>
            <a:off x="2111298" y="2491123"/>
            <a:ext cx="115212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b="1" dirty="0" smtClean="0">
                <a:solidFill>
                  <a:schemeClr val="tx1"/>
                </a:solidFill>
                <a:latin typeface="Calibri" panose="020F0502020204030204" pitchFamily="34" charset="0"/>
              </a:rPr>
              <a:t>+3,7%</a:t>
            </a:r>
            <a:endParaRPr lang="it-IT" b="1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sp>
        <p:nvSpPr>
          <p:cNvPr id="24" name="Figura a mano libera 23"/>
          <p:cNvSpPr/>
          <p:nvPr/>
        </p:nvSpPr>
        <p:spPr bwMode="auto">
          <a:xfrm>
            <a:off x="4728177" y="2276872"/>
            <a:ext cx="596900" cy="120650"/>
          </a:xfrm>
          <a:custGeom>
            <a:avLst/>
            <a:gdLst>
              <a:gd name="connsiteX0" fmla="*/ 0 w 596900"/>
              <a:gd name="connsiteY0" fmla="*/ 241300 h 241300"/>
              <a:gd name="connsiteX1" fmla="*/ 304800 w 596900"/>
              <a:gd name="connsiteY1" fmla="*/ 0 h 241300"/>
              <a:gd name="connsiteX2" fmla="*/ 596900 w 596900"/>
              <a:gd name="connsiteY2" fmla="*/ 241300 h 241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96900" h="241300">
                <a:moveTo>
                  <a:pt x="0" y="241300"/>
                </a:moveTo>
                <a:lnTo>
                  <a:pt x="304800" y="0"/>
                </a:lnTo>
                <a:lnTo>
                  <a:pt x="596900" y="241300"/>
                </a:lnTo>
              </a:path>
            </a:pathLst>
          </a:custGeom>
          <a:noFill/>
          <a:ln w="28575" cap="flat" cmpd="sng" algn="ctr">
            <a:solidFill>
              <a:schemeClr val="accent1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it-IT" sz="1400" b="0" i="0" u="none" strike="noStrike" cap="none" normalizeH="0" baseline="0" smtClean="0">
              <a:ln>
                <a:noFill/>
              </a:ln>
              <a:solidFill>
                <a:srgbClr val="0000CC"/>
              </a:solidFill>
              <a:effectLst/>
              <a:latin typeface="Calibri" panose="020F0502020204030204" pitchFamily="34" charset="0"/>
            </a:endParaRPr>
          </a:p>
        </p:txBody>
      </p:sp>
      <p:sp>
        <p:nvSpPr>
          <p:cNvPr id="25" name="CasellaDiTesto 24"/>
          <p:cNvSpPr txBox="1"/>
          <p:nvPr/>
        </p:nvSpPr>
        <p:spPr>
          <a:xfrm>
            <a:off x="4460981" y="2394263"/>
            <a:ext cx="115212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b="1" smtClean="0">
                <a:solidFill>
                  <a:schemeClr val="tx1"/>
                </a:solidFill>
                <a:latin typeface="Calibri" panose="020F0502020204030204" pitchFamily="34" charset="0"/>
              </a:rPr>
              <a:t>+13,3%</a:t>
            </a:r>
            <a:endParaRPr lang="it-IT" b="1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sp>
        <p:nvSpPr>
          <p:cNvPr id="26" name="Figura a mano libera 25"/>
          <p:cNvSpPr/>
          <p:nvPr/>
        </p:nvSpPr>
        <p:spPr bwMode="auto">
          <a:xfrm flipV="1">
            <a:off x="2417316" y="3898841"/>
            <a:ext cx="596900" cy="105246"/>
          </a:xfrm>
          <a:custGeom>
            <a:avLst/>
            <a:gdLst>
              <a:gd name="connsiteX0" fmla="*/ 0 w 596900"/>
              <a:gd name="connsiteY0" fmla="*/ 241300 h 241300"/>
              <a:gd name="connsiteX1" fmla="*/ 304800 w 596900"/>
              <a:gd name="connsiteY1" fmla="*/ 0 h 241300"/>
              <a:gd name="connsiteX2" fmla="*/ 596900 w 596900"/>
              <a:gd name="connsiteY2" fmla="*/ 241300 h 241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96900" h="241300">
                <a:moveTo>
                  <a:pt x="0" y="241300"/>
                </a:moveTo>
                <a:lnTo>
                  <a:pt x="304800" y="0"/>
                </a:lnTo>
                <a:lnTo>
                  <a:pt x="596900" y="241300"/>
                </a:lnTo>
              </a:path>
            </a:pathLst>
          </a:custGeom>
          <a:noFill/>
          <a:ln w="28575" cap="flat" cmpd="sng" algn="ctr">
            <a:solidFill>
              <a:schemeClr val="accent3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it-IT" sz="1400" b="0" i="0" u="none" strike="noStrike" cap="none" normalizeH="0" baseline="0" smtClean="0">
              <a:ln>
                <a:noFill/>
              </a:ln>
              <a:solidFill>
                <a:srgbClr val="0000CC"/>
              </a:solidFill>
              <a:effectLst/>
              <a:latin typeface="Calibri" panose="020F0502020204030204" pitchFamily="34" charset="0"/>
            </a:endParaRPr>
          </a:p>
        </p:txBody>
      </p:sp>
      <p:sp>
        <p:nvSpPr>
          <p:cNvPr id="27" name="CasellaDiTesto 26"/>
          <p:cNvSpPr txBox="1"/>
          <p:nvPr/>
        </p:nvSpPr>
        <p:spPr>
          <a:xfrm>
            <a:off x="2117540" y="3591064"/>
            <a:ext cx="115212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b="1" smtClean="0">
                <a:solidFill>
                  <a:schemeClr val="tx1"/>
                </a:solidFill>
                <a:latin typeface="Calibri" panose="020F0502020204030204" pitchFamily="34" charset="0"/>
              </a:rPr>
              <a:t>-1,8%</a:t>
            </a:r>
            <a:endParaRPr lang="it-IT" b="1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sp>
        <p:nvSpPr>
          <p:cNvPr id="28" name="CasellaDiTesto 27"/>
          <p:cNvSpPr txBox="1"/>
          <p:nvPr/>
        </p:nvSpPr>
        <p:spPr>
          <a:xfrm>
            <a:off x="4405703" y="3446060"/>
            <a:ext cx="115212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b="1" smtClean="0">
                <a:solidFill>
                  <a:schemeClr val="tx1"/>
                </a:solidFill>
                <a:latin typeface="Calibri" panose="020F0502020204030204" pitchFamily="34" charset="0"/>
              </a:rPr>
              <a:t>-1,9%</a:t>
            </a:r>
            <a:endParaRPr lang="it-IT" b="1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sp>
        <p:nvSpPr>
          <p:cNvPr id="29" name="Figura a mano libera 28"/>
          <p:cNvSpPr/>
          <p:nvPr/>
        </p:nvSpPr>
        <p:spPr bwMode="auto">
          <a:xfrm flipV="1">
            <a:off x="4716140" y="3739049"/>
            <a:ext cx="596900" cy="105246"/>
          </a:xfrm>
          <a:custGeom>
            <a:avLst/>
            <a:gdLst>
              <a:gd name="connsiteX0" fmla="*/ 0 w 596900"/>
              <a:gd name="connsiteY0" fmla="*/ 241300 h 241300"/>
              <a:gd name="connsiteX1" fmla="*/ 304800 w 596900"/>
              <a:gd name="connsiteY1" fmla="*/ 0 h 241300"/>
              <a:gd name="connsiteX2" fmla="*/ 596900 w 596900"/>
              <a:gd name="connsiteY2" fmla="*/ 241300 h 241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96900" h="241300">
                <a:moveTo>
                  <a:pt x="0" y="241300"/>
                </a:moveTo>
                <a:lnTo>
                  <a:pt x="304800" y="0"/>
                </a:lnTo>
                <a:lnTo>
                  <a:pt x="596900" y="241300"/>
                </a:lnTo>
              </a:path>
            </a:pathLst>
          </a:custGeom>
          <a:noFill/>
          <a:ln w="28575" cap="flat" cmpd="sng" algn="ctr">
            <a:solidFill>
              <a:schemeClr val="accent3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it-IT" sz="1400" b="0" i="0" u="none" strike="noStrike" cap="none" normalizeH="0" baseline="0" smtClean="0">
              <a:ln>
                <a:noFill/>
              </a:ln>
              <a:solidFill>
                <a:srgbClr val="0000CC"/>
              </a:solidFill>
              <a:effectLst/>
              <a:latin typeface="Calibri" panose="020F0502020204030204" pitchFamily="34" charset="0"/>
            </a:endParaRPr>
          </a:p>
        </p:txBody>
      </p:sp>
      <p:sp>
        <p:nvSpPr>
          <p:cNvPr id="30" name="Figura a mano libera 29"/>
          <p:cNvSpPr/>
          <p:nvPr/>
        </p:nvSpPr>
        <p:spPr bwMode="auto">
          <a:xfrm>
            <a:off x="2411884" y="2979449"/>
            <a:ext cx="596900" cy="120650"/>
          </a:xfrm>
          <a:custGeom>
            <a:avLst/>
            <a:gdLst>
              <a:gd name="connsiteX0" fmla="*/ 0 w 596900"/>
              <a:gd name="connsiteY0" fmla="*/ 241300 h 241300"/>
              <a:gd name="connsiteX1" fmla="*/ 304800 w 596900"/>
              <a:gd name="connsiteY1" fmla="*/ 0 h 241300"/>
              <a:gd name="connsiteX2" fmla="*/ 596900 w 596900"/>
              <a:gd name="connsiteY2" fmla="*/ 241300 h 241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96900" h="241300">
                <a:moveTo>
                  <a:pt x="0" y="241300"/>
                </a:moveTo>
                <a:lnTo>
                  <a:pt x="304800" y="0"/>
                </a:lnTo>
                <a:lnTo>
                  <a:pt x="596900" y="241300"/>
                </a:lnTo>
              </a:path>
            </a:pathLst>
          </a:custGeom>
          <a:noFill/>
          <a:ln w="28575" cap="flat" cmpd="sng" algn="ctr">
            <a:solidFill>
              <a:schemeClr val="accent6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it-IT" sz="1400" b="0" i="0" u="none" strike="noStrike" cap="none" normalizeH="0" baseline="0" smtClean="0">
              <a:ln>
                <a:noFill/>
              </a:ln>
              <a:solidFill>
                <a:srgbClr val="0000CC"/>
              </a:solidFill>
              <a:effectLst/>
              <a:latin typeface="Calibri" panose="020F0502020204030204" pitchFamily="34" charset="0"/>
            </a:endParaRPr>
          </a:p>
        </p:txBody>
      </p:sp>
      <p:sp>
        <p:nvSpPr>
          <p:cNvPr id="31" name="CasellaDiTesto 30"/>
          <p:cNvSpPr txBox="1"/>
          <p:nvPr/>
        </p:nvSpPr>
        <p:spPr>
          <a:xfrm>
            <a:off x="2134270" y="3096840"/>
            <a:ext cx="115212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b="1" dirty="0" smtClean="0">
                <a:solidFill>
                  <a:schemeClr val="tx1"/>
                </a:solidFill>
                <a:latin typeface="Calibri" panose="020F0502020204030204" pitchFamily="34" charset="0"/>
              </a:rPr>
              <a:t>+79,2%</a:t>
            </a:r>
            <a:endParaRPr lang="it-IT" b="1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sp>
        <p:nvSpPr>
          <p:cNvPr id="32" name="Figura a mano libera 31"/>
          <p:cNvSpPr/>
          <p:nvPr/>
        </p:nvSpPr>
        <p:spPr bwMode="auto">
          <a:xfrm>
            <a:off x="4728177" y="2860646"/>
            <a:ext cx="596900" cy="120650"/>
          </a:xfrm>
          <a:custGeom>
            <a:avLst/>
            <a:gdLst>
              <a:gd name="connsiteX0" fmla="*/ 0 w 596900"/>
              <a:gd name="connsiteY0" fmla="*/ 241300 h 241300"/>
              <a:gd name="connsiteX1" fmla="*/ 304800 w 596900"/>
              <a:gd name="connsiteY1" fmla="*/ 0 h 241300"/>
              <a:gd name="connsiteX2" fmla="*/ 596900 w 596900"/>
              <a:gd name="connsiteY2" fmla="*/ 241300 h 241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96900" h="241300">
                <a:moveTo>
                  <a:pt x="0" y="241300"/>
                </a:moveTo>
                <a:lnTo>
                  <a:pt x="304800" y="0"/>
                </a:lnTo>
                <a:lnTo>
                  <a:pt x="596900" y="241300"/>
                </a:lnTo>
              </a:path>
            </a:pathLst>
          </a:custGeom>
          <a:noFill/>
          <a:ln w="28575" cap="flat" cmpd="sng" algn="ctr">
            <a:solidFill>
              <a:schemeClr val="accent6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it-IT" sz="1400" b="0" i="0" u="none" strike="noStrike" cap="none" normalizeH="0" baseline="0" smtClean="0">
              <a:ln>
                <a:noFill/>
              </a:ln>
              <a:solidFill>
                <a:srgbClr val="0000CC"/>
              </a:solidFill>
              <a:effectLst/>
              <a:latin typeface="Calibri" panose="020F0502020204030204" pitchFamily="34" charset="0"/>
            </a:endParaRPr>
          </a:p>
        </p:txBody>
      </p:sp>
      <p:sp>
        <p:nvSpPr>
          <p:cNvPr id="33" name="CasellaDiTesto 32"/>
          <p:cNvSpPr txBox="1"/>
          <p:nvPr/>
        </p:nvSpPr>
        <p:spPr>
          <a:xfrm>
            <a:off x="4463023" y="2967162"/>
            <a:ext cx="115212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b="1" smtClean="0">
                <a:solidFill>
                  <a:schemeClr val="tx1"/>
                </a:solidFill>
                <a:latin typeface="Calibri" panose="020F0502020204030204" pitchFamily="34" charset="0"/>
              </a:rPr>
              <a:t>+23,3%</a:t>
            </a:r>
            <a:endParaRPr lang="it-IT" b="1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sp>
        <p:nvSpPr>
          <p:cNvPr id="34" name="Figura a mano libera 33"/>
          <p:cNvSpPr/>
          <p:nvPr/>
        </p:nvSpPr>
        <p:spPr bwMode="auto">
          <a:xfrm>
            <a:off x="2432720" y="4289127"/>
            <a:ext cx="596900" cy="120650"/>
          </a:xfrm>
          <a:custGeom>
            <a:avLst/>
            <a:gdLst>
              <a:gd name="connsiteX0" fmla="*/ 0 w 596900"/>
              <a:gd name="connsiteY0" fmla="*/ 241300 h 241300"/>
              <a:gd name="connsiteX1" fmla="*/ 304800 w 596900"/>
              <a:gd name="connsiteY1" fmla="*/ 0 h 241300"/>
              <a:gd name="connsiteX2" fmla="*/ 596900 w 596900"/>
              <a:gd name="connsiteY2" fmla="*/ 241300 h 241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96900" h="241300">
                <a:moveTo>
                  <a:pt x="0" y="241300"/>
                </a:moveTo>
                <a:lnTo>
                  <a:pt x="304800" y="0"/>
                </a:lnTo>
                <a:lnTo>
                  <a:pt x="596900" y="241300"/>
                </a:lnTo>
              </a:path>
            </a:pathLst>
          </a:custGeom>
          <a:noFill/>
          <a:ln w="28575" cap="flat" cmpd="sng" algn="ctr">
            <a:solidFill>
              <a:schemeClr val="accent4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it-IT" sz="1400" b="0" i="0" u="none" strike="noStrike" cap="none" normalizeH="0" baseline="0" smtClean="0">
              <a:ln>
                <a:noFill/>
              </a:ln>
              <a:solidFill>
                <a:srgbClr val="0000CC"/>
              </a:solidFill>
              <a:effectLst/>
              <a:latin typeface="Calibri" panose="020F0502020204030204" pitchFamily="34" charset="0"/>
            </a:endParaRPr>
          </a:p>
        </p:txBody>
      </p:sp>
      <p:sp>
        <p:nvSpPr>
          <p:cNvPr id="35" name="CasellaDiTesto 34"/>
          <p:cNvSpPr txBox="1"/>
          <p:nvPr/>
        </p:nvSpPr>
        <p:spPr>
          <a:xfrm>
            <a:off x="2144688" y="4337769"/>
            <a:ext cx="115212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b="1" dirty="0" smtClean="0">
                <a:solidFill>
                  <a:schemeClr val="tx1"/>
                </a:solidFill>
                <a:latin typeface="Calibri" panose="020F0502020204030204" pitchFamily="34" charset="0"/>
              </a:rPr>
              <a:t>+17,6%</a:t>
            </a:r>
            <a:endParaRPr lang="it-IT" b="1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sp>
        <p:nvSpPr>
          <p:cNvPr id="36" name="CasellaDiTesto 35"/>
          <p:cNvSpPr txBox="1"/>
          <p:nvPr/>
        </p:nvSpPr>
        <p:spPr>
          <a:xfrm>
            <a:off x="4450563" y="4178917"/>
            <a:ext cx="115212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b="1" smtClean="0">
                <a:solidFill>
                  <a:schemeClr val="tx1"/>
                </a:solidFill>
                <a:latin typeface="Calibri" panose="020F0502020204030204" pitchFamily="34" charset="0"/>
              </a:rPr>
              <a:t>+20,0%</a:t>
            </a:r>
            <a:endParaRPr lang="it-IT" b="1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sp>
        <p:nvSpPr>
          <p:cNvPr id="37" name="Figura a mano libera 36"/>
          <p:cNvSpPr/>
          <p:nvPr/>
        </p:nvSpPr>
        <p:spPr bwMode="auto">
          <a:xfrm>
            <a:off x="4728177" y="4118592"/>
            <a:ext cx="596900" cy="120650"/>
          </a:xfrm>
          <a:custGeom>
            <a:avLst/>
            <a:gdLst>
              <a:gd name="connsiteX0" fmla="*/ 0 w 596900"/>
              <a:gd name="connsiteY0" fmla="*/ 241300 h 241300"/>
              <a:gd name="connsiteX1" fmla="*/ 304800 w 596900"/>
              <a:gd name="connsiteY1" fmla="*/ 0 h 241300"/>
              <a:gd name="connsiteX2" fmla="*/ 596900 w 596900"/>
              <a:gd name="connsiteY2" fmla="*/ 241300 h 241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96900" h="241300">
                <a:moveTo>
                  <a:pt x="0" y="241300"/>
                </a:moveTo>
                <a:lnTo>
                  <a:pt x="304800" y="0"/>
                </a:lnTo>
                <a:lnTo>
                  <a:pt x="596900" y="241300"/>
                </a:lnTo>
              </a:path>
            </a:pathLst>
          </a:custGeom>
          <a:noFill/>
          <a:ln w="28575" cap="flat" cmpd="sng" algn="ctr">
            <a:solidFill>
              <a:schemeClr val="accent4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it-IT" sz="1400" b="0" i="0" u="none" strike="noStrike" cap="none" normalizeH="0" baseline="0" smtClean="0">
              <a:ln>
                <a:noFill/>
              </a:ln>
              <a:solidFill>
                <a:srgbClr val="0000CC"/>
              </a:solidFill>
              <a:effectLst/>
              <a:latin typeface="Calibri" panose="020F0502020204030204" pitchFamily="34" charset="0"/>
            </a:endParaRPr>
          </a:p>
        </p:txBody>
      </p:sp>
      <p:sp>
        <p:nvSpPr>
          <p:cNvPr id="38" name="CasellaDiTesto 37"/>
          <p:cNvSpPr txBox="1"/>
          <p:nvPr/>
        </p:nvSpPr>
        <p:spPr>
          <a:xfrm>
            <a:off x="2141890" y="5638388"/>
            <a:ext cx="1152128" cy="30777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it-IT" b="1" dirty="0" smtClean="0">
                <a:solidFill>
                  <a:schemeClr val="tx1"/>
                </a:solidFill>
                <a:latin typeface="Calibri" panose="020F0502020204030204" pitchFamily="34" charset="0"/>
              </a:rPr>
              <a:t>+9,2%</a:t>
            </a:r>
            <a:endParaRPr lang="it-IT" b="1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sp>
        <p:nvSpPr>
          <p:cNvPr id="39" name="Figura a mano libera 38"/>
          <p:cNvSpPr/>
          <p:nvPr/>
        </p:nvSpPr>
        <p:spPr bwMode="auto">
          <a:xfrm>
            <a:off x="2411884" y="5661248"/>
            <a:ext cx="596900" cy="120650"/>
          </a:xfrm>
          <a:custGeom>
            <a:avLst/>
            <a:gdLst>
              <a:gd name="connsiteX0" fmla="*/ 0 w 596900"/>
              <a:gd name="connsiteY0" fmla="*/ 241300 h 241300"/>
              <a:gd name="connsiteX1" fmla="*/ 304800 w 596900"/>
              <a:gd name="connsiteY1" fmla="*/ 0 h 241300"/>
              <a:gd name="connsiteX2" fmla="*/ 596900 w 596900"/>
              <a:gd name="connsiteY2" fmla="*/ 241300 h 241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96900" h="241300">
                <a:moveTo>
                  <a:pt x="0" y="241300"/>
                </a:moveTo>
                <a:lnTo>
                  <a:pt x="304800" y="0"/>
                </a:lnTo>
                <a:lnTo>
                  <a:pt x="596900" y="241300"/>
                </a:lnTo>
              </a:path>
            </a:pathLst>
          </a:custGeom>
          <a:noFill/>
          <a:ln w="28575" cap="flat" cmpd="sng" algn="ctr">
            <a:solidFill>
              <a:schemeClr val="tx2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it-IT" sz="1400" b="0" i="0" u="none" strike="noStrike" cap="none" normalizeH="0" baseline="0" smtClean="0">
              <a:ln>
                <a:noFill/>
              </a:ln>
              <a:solidFill>
                <a:srgbClr val="0000CC"/>
              </a:solidFill>
              <a:effectLst/>
              <a:latin typeface="Calibri" panose="020F0502020204030204" pitchFamily="34" charset="0"/>
            </a:endParaRPr>
          </a:p>
        </p:txBody>
      </p:sp>
      <p:sp>
        <p:nvSpPr>
          <p:cNvPr id="40" name="CasellaDiTesto 39"/>
          <p:cNvSpPr txBox="1"/>
          <p:nvPr/>
        </p:nvSpPr>
        <p:spPr>
          <a:xfrm>
            <a:off x="4422656" y="5633883"/>
            <a:ext cx="1152128" cy="30777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it-IT" b="1" dirty="0" smtClean="0">
                <a:solidFill>
                  <a:schemeClr val="tx1"/>
                </a:solidFill>
                <a:latin typeface="Calibri" panose="020F0502020204030204" pitchFamily="34" charset="0"/>
              </a:rPr>
              <a:t>+9,4%</a:t>
            </a:r>
            <a:endParaRPr lang="it-IT" b="1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sp>
        <p:nvSpPr>
          <p:cNvPr id="41" name="Figura a mano libera 40"/>
          <p:cNvSpPr/>
          <p:nvPr/>
        </p:nvSpPr>
        <p:spPr bwMode="auto">
          <a:xfrm>
            <a:off x="4716140" y="5612606"/>
            <a:ext cx="596900" cy="120650"/>
          </a:xfrm>
          <a:custGeom>
            <a:avLst/>
            <a:gdLst>
              <a:gd name="connsiteX0" fmla="*/ 0 w 596900"/>
              <a:gd name="connsiteY0" fmla="*/ 241300 h 241300"/>
              <a:gd name="connsiteX1" fmla="*/ 304800 w 596900"/>
              <a:gd name="connsiteY1" fmla="*/ 0 h 241300"/>
              <a:gd name="connsiteX2" fmla="*/ 596900 w 596900"/>
              <a:gd name="connsiteY2" fmla="*/ 241300 h 241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96900" h="241300">
                <a:moveTo>
                  <a:pt x="0" y="241300"/>
                </a:moveTo>
                <a:lnTo>
                  <a:pt x="304800" y="0"/>
                </a:lnTo>
                <a:lnTo>
                  <a:pt x="596900" y="241300"/>
                </a:lnTo>
              </a:path>
            </a:pathLst>
          </a:custGeom>
          <a:noFill/>
          <a:ln w="28575" cap="flat" cmpd="sng" algn="ctr">
            <a:solidFill>
              <a:schemeClr val="tx2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it-IT" sz="1400" b="0" i="0" u="none" strike="noStrike" cap="none" normalizeH="0" baseline="0" smtClean="0">
              <a:ln>
                <a:noFill/>
              </a:ln>
              <a:solidFill>
                <a:srgbClr val="0000CC"/>
              </a:solidFill>
              <a:effectLst/>
              <a:latin typeface="Calibri" panose="020F0502020204030204" pitchFamily="34" charset="0"/>
            </a:endParaRPr>
          </a:p>
        </p:txBody>
      </p:sp>
      <p:cxnSp>
        <p:nvCxnSpPr>
          <p:cNvPr id="42" name="Connettore 2 41"/>
          <p:cNvCxnSpPr/>
          <p:nvPr/>
        </p:nvCxnSpPr>
        <p:spPr>
          <a:xfrm flipV="1">
            <a:off x="4720569" y="1844824"/>
            <a:ext cx="693246" cy="184666"/>
          </a:xfrm>
          <a:prstGeom prst="straightConnector1">
            <a:avLst/>
          </a:prstGeom>
          <a:ln w="38100">
            <a:solidFill>
              <a:schemeClr val="accent3">
                <a:lumMod val="75000"/>
              </a:schemeClr>
            </a:solidFill>
            <a:tailEnd type="arrow"/>
          </a:ln>
          <a:effectLst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43" name="Connettore 2 42"/>
          <p:cNvCxnSpPr/>
          <p:nvPr/>
        </p:nvCxnSpPr>
        <p:spPr>
          <a:xfrm flipV="1">
            <a:off x="2350294" y="2060848"/>
            <a:ext cx="693246" cy="184666"/>
          </a:xfrm>
          <a:prstGeom prst="straightConnector1">
            <a:avLst/>
          </a:prstGeom>
          <a:ln w="38100">
            <a:solidFill>
              <a:schemeClr val="accent3">
                <a:lumMod val="75000"/>
              </a:schemeClr>
            </a:solidFill>
            <a:tailEnd type="arrow"/>
          </a:ln>
          <a:effectLst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523440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ttangolo 28"/>
          <p:cNvSpPr/>
          <p:nvPr/>
        </p:nvSpPr>
        <p:spPr bwMode="auto">
          <a:xfrm>
            <a:off x="4736976" y="1268760"/>
            <a:ext cx="5040560" cy="526496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it-IT" dirty="0" smtClean="0"/>
          </a:p>
        </p:txBody>
      </p:sp>
      <p:sp>
        <p:nvSpPr>
          <p:cNvPr id="27" name="Rettangolo 26"/>
          <p:cNvSpPr/>
          <p:nvPr/>
        </p:nvSpPr>
        <p:spPr bwMode="auto">
          <a:xfrm>
            <a:off x="632520" y="2204864"/>
            <a:ext cx="3096344" cy="4176464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it-IT" dirty="0" smtClean="0"/>
          </a:p>
        </p:txBody>
      </p:sp>
      <p:sp>
        <p:nvSpPr>
          <p:cNvPr id="28" name="Rettangolo 27"/>
          <p:cNvSpPr/>
          <p:nvPr/>
        </p:nvSpPr>
        <p:spPr bwMode="auto">
          <a:xfrm>
            <a:off x="200472" y="1380545"/>
            <a:ext cx="4680520" cy="1368152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it-IT" dirty="0" smtClean="0"/>
          </a:p>
        </p:txBody>
      </p:sp>
      <p:sp>
        <p:nvSpPr>
          <p:cNvPr id="19" name="Titolo 1"/>
          <p:cNvSpPr txBox="1">
            <a:spLocks/>
          </p:cNvSpPr>
          <p:nvPr/>
        </p:nvSpPr>
        <p:spPr>
          <a:xfrm>
            <a:off x="742950" y="2693988"/>
            <a:ext cx="8420100" cy="1470025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/>
          <a:lstStyle>
            <a:lvl1pPr algn="l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kumimoji="1" sz="2800" b="1">
                <a:solidFill>
                  <a:schemeClr val="tx2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kumimoji="1" sz="2800" b="1">
                <a:solidFill>
                  <a:srgbClr val="0000CC"/>
                </a:solidFill>
                <a:latin typeface="Arial" charset="0"/>
              </a:defRPr>
            </a:lvl2pPr>
            <a:lvl3pPr algn="l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kumimoji="1" sz="2800" b="1">
                <a:solidFill>
                  <a:srgbClr val="0000CC"/>
                </a:solidFill>
                <a:latin typeface="Arial" charset="0"/>
              </a:defRPr>
            </a:lvl3pPr>
            <a:lvl4pPr algn="l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kumimoji="1" sz="2800" b="1">
                <a:solidFill>
                  <a:srgbClr val="0000CC"/>
                </a:solidFill>
                <a:latin typeface="Arial" charset="0"/>
              </a:defRPr>
            </a:lvl4pPr>
            <a:lvl5pPr algn="l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kumimoji="1" sz="2800" b="1">
                <a:solidFill>
                  <a:srgbClr val="0000CC"/>
                </a:solidFill>
                <a:latin typeface="Arial" charset="0"/>
              </a:defRPr>
            </a:lvl5pPr>
            <a:lvl6pPr marL="457200" algn="l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kumimoji="1" sz="2800" b="1">
                <a:solidFill>
                  <a:srgbClr val="0000CC"/>
                </a:solidFill>
                <a:latin typeface="Arial" charset="0"/>
              </a:defRPr>
            </a:lvl6pPr>
            <a:lvl7pPr marL="914400" algn="l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kumimoji="1" sz="2800" b="1">
                <a:solidFill>
                  <a:srgbClr val="0000CC"/>
                </a:solidFill>
                <a:latin typeface="Arial" charset="0"/>
              </a:defRPr>
            </a:lvl7pPr>
            <a:lvl8pPr marL="1371600" algn="l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kumimoji="1" sz="2800" b="1">
                <a:solidFill>
                  <a:srgbClr val="0000CC"/>
                </a:solidFill>
                <a:latin typeface="Arial" charset="0"/>
              </a:defRPr>
            </a:lvl8pPr>
            <a:lvl9pPr marL="1828800" algn="l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kumimoji="1" sz="2800" b="1">
                <a:solidFill>
                  <a:srgbClr val="0000CC"/>
                </a:solidFill>
                <a:latin typeface="Arial" charset="0"/>
              </a:defRPr>
            </a:lvl9pPr>
          </a:lstStyle>
          <a:p>
            <a:pPr algn="ctr">
              <a:defRPr/>
            </a:pPr>
            <a:endParaRPr lang="it-IT" kern="0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20" name="Titolo 1"/>
          <p:cNvSpPr txBox="1">
            <a:spLocks/>
          </p:cNvSpPr>
          <p:nvPr/>
        </p:nvSpPr>
        <p:spPr>
          <a:xfrm>
            <a:off x="2648744" y="3168352"/>
            <a:ext cx="9711663" cy="548680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kumimoji="1" sz="2800" b="1">
                <a:solidFill>
                  <a:schemeClr val="tx2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kumimoji="1" sz="2800" b="1">
                <a:solidFill>
                  <a:srgbClr val="0000CC"/>
                </a:solidFill>
                <a:latin typeface="Arial" charset="0"/>
              </a:defRPr>
            </a:lvl2pPr>
            <a:lvl3pPr algn="l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kumimoji="1" sz="2800" b="1">
                <a:solidFill>
                  <a:srgbClr val="0000CC"/>
                </a:solidFill>
                <a:latin typeface="Arial" charset="0"/>
              </a:defRPr>
            </a:lvl3pPr>
            <a:lvl4pPr algn="l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kumimoji="1" sz="2800" b="1">
                <a:solidFill>
                  <a:srgbClr val="0000CC"/>
                </a:solidFill>
                <a:latin typeface="Arial" charset="0"/>
              </a:defRPr>
            </a:lvl4pPr>
            <a:lvl5pPr algn="l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kumimoji="1" sz="2800" b="1">
                <a:solidFill>
                  <a:srgbClr val="0000CC"/>
                </a:solidFill>
                <a:latin typeface="Arial" charset="0"/>
              </a:defRPr>
            </a:lvl5pPr>
            <a:lvl6pPr marL="457200" algn="l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kumimoji="1" sz="2800" b="1">
                <a:solidFill>
                  <a:srgbClr val="0000CC"/>
                </a:solidFill>
                <a:latin typeface="Arial" charset="0"/>
              </a:defRPr>
            </a:lvl6pPr>
            <a:lvl7pPr marL="914400" algn="l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kumimoji="1" sz="2800" b="1">
                <a:solidFill>
                  <a:srgbClr val="0000CC"/>
                </a:solidFill>
                <a:latin typeface="Arial" charset="0"/>
              </a:defRPr>
            </a:lvl7pPr>
            <a:lvl8pPr marL="1371600" algn="l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kumimoji="1" sz="2800" b="1">
                <a:solidFill>
                  <a:srgbClr val="0000CC"/>
                </a:solidFill>
                <a:latin typeface="Arial" charset="0"/>
              </a:defRPr>
            </a:lvl8pPr>
            <a:lvl9pPr marL="1828800" algn="l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kumimoji="1" sz="2800" b="1">
                <a:solidFill>
                  <a:srgbClr val="0000CC"/>
                </a:solidFill>
                <a:latin typeface="Arial" charset="0"/>
              </a:defRPr>
            </a:lvl9pPr>
          </a:lstStyle>
          <a:p>
            <a:r>
              <a:rPr lang="it-IT" sz="3200" kern="0" dirty="0" smtClean="0">
                <a:solidFill>
                  <a:schemeClr val="bg1"/>
                </a:solidFill>
                <a:latin typeface="Futura Md" charset="0"/>
              </a:rPr>
              <a:t>I trend e le previsioni per il </a:t>
            </a:r>
            <a:r>
              <a:rPr lang="it-IT" sz="3200" kern="0" dirty="0" smtClean="0">
                <a:solidFill>
                  <a:schemeClr val="bg1"/>
                </a:solidFill>
                <a:latin typeface="Futura Md" charset="0"/>
              </a:rPr>
              <a:t>2015</a:t>
            </a:r>
          </a:p>
        </p:txBody>
      </p:sp>
    </p:spTree>
    <p:extLst>
      <p:ext uri="{BB962C8B-B14F-4D97-AF65-F5344CB8AC3E}">
        <p14:creationId xmlns:p14="http://schemas.microsoft.com/office/powerpoint/2010/main" val="41234298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Rettangolo 107"/>
          <p:cNvSpPr/>
          <p:nvPr/>
        </p:nvSpPr>
        <p:spPr bwMode="auto">
          <a:xfrm>
            <a:off x="1856656" y="1340768"/>
            <a:ext cx="7920880" cy="266429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it-IT" dirty="0" smtClean="0"/>
          </a:p>
        </p:txBody>
      </p:sp>
      <p:sp>
        <p:nvSpPr>
          <p:cNvPr id="5" name="Rettangolo 4"/>
          <p:cNvSpPr/>
          <p:nvPr/>
        </p:nvSpPr>
        <p:spPr bwMode="auto">
          <a:xfrm>
            <a:off x="272480" y="1484784"/>
            <a:ext cx="9361040" cy="5256584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it-IT" dirty="0" smtClean="0"/>
          </a:p>
        </p:txBody>
      </p:sp>
      <p:sp>
        <p:nvSpPr>
          <p:cNvPr id="44" name="Segnaposto numero diapositiva 3"/>
          <p:cNvSpPr txBox="1">
            <a:spLocks/>
          </p:cNvSpPr>
          <p:nvPr/>
        </p:nvSpPr>
        <p:spPr>
          <a:xfrm>
            <a:off x="4553369" y="6493653"/>
            <a:ext cx="779079" cy="14408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defPPr>
              <a:defRPr lang="en-US"/>
            </a:defPPr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1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742950" indent="-285750"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1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1143000" indent="-228600"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1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600200" indent="-228600"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1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2057400" indent="-228600"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1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umimoji="1" sz="1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umimoji="1" sz="1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umimoji="1" sz="1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umimoji="1" sz="1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eaLnBrk="1" hangingPunct="1"/>
            <a:fld id="{23B778C8-8077-4D0F-A8D0-80402FEB17A8}" type="slidenum">
              <a:rPr lang="it-IT" altLang="it-IT" sz="800" b="1" smtClean="0">
                <a:solidFill>
                  <a:schemeClr val="bg2"/>
                </a:solidFill>
              </a:rPr>
              <a:pPr eaLnBrk="1" hangingPunct="1"/>
              <a:t>18</a:t>
            </a:fld>
            <a:endParaRPr lang="it-IT" altLang="it-IT" sz="800" b="1" smtClean="0">
              <a:solidFill>
                <a:schemeClr val="bg2"/>
              </a:solidFill>
            </a:endParaRPr>
          </a:p>
        </p:txBody>
      </p:sp>
      <p:grpSp>
        <p:nvGrpSpPr>
          <p:cNvPr id="45" name="Gruppo 44"/>
          <p:cNvGrpSpPr>
            <a:grpSpLocks/>
          </p:cNvGrpSpPr>
          <p:nvPr/>
        </p:nvGrpSpPr>
        <p:grpSpPr bwMode="auto">
          <a:xfrm>
            <a:off x="947314" y="1617067"/>
            <a:ext cx="7894118" cy="5048824"/>
            <a:chOff x="62639" y="978476"/>
            <a:chExt cx="9739929" cy="5623528"/>
          </a:xfrm>
        </p:grpSpPr>
        <p:pic>
          <p:nvPicPr>
            <p:cNvPr id="46" name="Picture 3"/>
            <p:cNvPicPr>
              <a:picLocks noChangeAspect="1" noChangeArrowheads="1"/>
            </p:cNvPicPr>
            <p:nvPr/>
          </p:nvPicPr>
          <p:blipFill>
            <a:blip r:embed="rId2">
              <a:duotone>
                <a:srgbClr val="4F81BD">
                  <a:shade val="45000"/>
                  <a:satMod val="135000"/>
                </a:srgb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87900" y="2583179"/>
              <a:ext cx="4152431" cy="31103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7" name="Ovale 46"/>
            <p:cNvSpPr/>
            <p:nvPr/>
          </p:nvSpPr>
          <p:spPr bwMode="auto">
            <a:xfrm>
              <a:off x="1496616" y="1499549"/>
              <a:ext cx="6748392" cy="4777759"/>
            </a:xfrm>
            <a:prstGeom prst="ellipse">
              <a:avLst/>
            </a:prstGeom>
            <a:solidFill>
              <a:srgbClr val="D9E6F3">
                <a:alpha val="45000"/>
              </a:srgbClr>
            </a:solidFill>
            <a:ln w="76200" cap="flat" cmpd="sng" algn="ctr">
              <a:solidFill>
                <a:sysClr val="windowText" lastClr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scene3d>
              <a:camera prst="orthographicFront"/>
              <a:lightRig rig="threePt" dir="t"/>
            </a:scene3d>
            <a:sp3d>
              <a:bevelT/>
            </a:sp3d>
            <a:extLst/>
          </p:spPr>
          <p:txBody>
            <a:bodyPr wrap="none"/>
            <a:lstStyle/>
            <a:p>
              <a:pPr algn="ctr" eaLnBrk="0" fontAlgn="auto" hangingPunct="0">
                <a:spcBef>
                  <a:spcPts val="0"/>
                </a:spcBef>
                <a:spcAft>
                  <a:spcPts val="0"/>
                </a:spcAft>
                <a:defRPr/>
              </a:pPr>
              <a:endParaRPr kumimoji="1" lang="it-IT" sz="1400" kern="0">
                <a:solidFill>
                  <a:srgbClr val="0000CC"/>
                </a:solidFill>
                <a:latin typeface="Calibri" panose="020F0502020204030204" pitchFamily="34" charset="0"/>
              </a:endParaRPr>
            </a:p>
          </p:txBody>
        </p:sp>
        <p:pic>
          <p:nvPicPr>
            <p:cNvPr id="48" name="Picture 2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196344" y="1440072"/>
              <a:ext cx="946768" cy="70916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grpSp>
          <p:nvGrpSpPr>
            <p:cNvPr id="49" name="Gruppo 67"/>
            <p:cNvGrpSpPr>
              <a:grpSpLocks/>
            </p:cNvGrpSpPr>
            <p:nvPr/>
          </p:nvGrpSpPr>
          <p:grpSpPr bwMode="auto">
            <a:xfrm>
              <a:off x="6454318" y="1693331"/>
              <a:ext cx="2016253" cy="1224136"/>
              <a:chOff x="7221508" y="1708440"/>
              <a:chExt cx="2016253" cy="1224136"/>
            </a:xfrm>
          </p:grpSpPr>
          <p:sp>
            <p:nvSpPr>
              <p:cNvPr id="105" name="Ovale 104"/>
              <p:cNvSpPr/>
              <p:nvPr/>
            </p:nvSpPr>
            <p:spPr bwMode="auto">
              <a:xfrm>
                <a:off x="7482011" y="1708440"/>
                <a:ext cx="1440160" cy="1224136"/>
              </a:xfrm>
              <a:prstGeom prst="ellipse">
                <a:avLst/>
              </a:prstGeom>
              <a:solidFill>
                <a:srgbClr val="1F497D">
                  <a:lumMod val="75000"/>
                </a:srgbClr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  <a:extLst/>
            </p:spPr>
            <p:txBody>
              <a:bodyPr wrap="none"/>
              <a:lstStyle/>
              <a:p>
                <a:pPr algn="ctr" eaLnBrk="0" fontAlgn="auto" hangingPunct="0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1" lang="it-IT" sz="1400" kern="0">
                  <a:solidFill>
                    <a:srgbClr val="0000CC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106" name="CasellaDiTesto 105"/>
              <p:cNvSpPr txBox="1"/>
              <p:nvPr/>
            </p:nvSpPr>
            <p:spPr>
              <a:xfrm>
                <a:off x="7221508" y="2127182"/>
                <a:ext cx="2016253" cy="324561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 algn="ctr" eaLnBrk="0" fontAlgn="auto" hangingPunct="0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kumimoji="1" lang="it-IT" sz="1600" b="1" kern="0" dirty="0">
                    <a:solidFill>
                      <a:prstClr val="white"/>
                    </a:solidFill>
                    <a:latin typeface="Calibri" panose="020F0502020204030204" pitchFamily="34" charset="0"/>
                  </a:rPr>
                  <a:t>Big Data</a:t>
                </a:r>
              </a:p>
            </p:txBody>
          </p:sp>
        </p:grpSp>
        <p:grpSp>
          <p:nvGrpSpPr>
            <p:cNvPr id="50" name="Gruppo 68"/>
            <p:cNvGrpSpPr>
              <a:grpSpLocks/>
            </p:cNvGrpSpPr>
            <p:nvPr/>
          </p:nvGrpSpPr>
          <p:grpSpPr bwMode="auto">
            <a:xfrm>
              <a:off x="7553646" y="2195565"/>
              <a:ext cx="1952376" cy="2351801"/>
              <a:chOff x="7600756" y="2195565"/>
              <a:chExt cx="1952376" cy="2351801"/>
            </a:xfrm>
          </p:grpSpPr>
          <p:pic>
            <p:nvPicPr>
              <p:cNvPr id="100" name="Picture 3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320836" y="2195565"/>
                <a:ext cx="1232296" cy="110750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grpSp>
            <p:nvGrpSpPr>
              <p:cNvPr id="101" name="Gruppo 118"/>
              <p:cNvGrpSpPr>
                <a:grpSpLocks/>
              </p:cNvGrpSpPr>
              <p:nvPr/>
            </p:nvGrpSpPr>
            <p:grpSpPr bwMode="auto">
              <a:xfrm>
                <a:off x="7600756" y="3323230"/>
                <a:ext cx="1440160" cy="1224136"/>
                <a:chOff x="7600756" y="3076715"/>
                <a:chExt cx="1440160" cy="1224136"/>
              </a:xfrm>
            </p:grpSpPr>
            <p:sp>
              <p:nvSpPr>
                <p:cNvPr id="102" name="Ovale 101"/>
                <p:cNvSpPr/>
                <p:nvPr/>
              </p:nvSpPr>
              <p:spPr bwMode="auto">
                <a:xfrm>
                  <a:off x="7600756" y="3076715"/>
                  <a:ext cx="1440160" cy="1224136"/>
                </a:xfrm>
                <a:prstGeom prst="ellipse">
                  <a:avLst/>
                </a:prstGeom>
                <a:solidFill>
                  <a:srgbClr val="1F497D">
                    <a:lumMod val="75000"/>
                  </a:srgbClr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>
                  <a:outerShdw blurRad="44450" dist="27940" dir="5400000" algn="ctr">
                    <a:srgbClr val="000000">
                      <a:alpha val="32000"/>
                    </a:srgbClr>
                  </a:outerShdw>
                </a:effectLst>
                <a:scene3d>
                  <a:camera prst="orthographicFront">
                    <a:rot lat="0" lon="0" rev="0"/>
                  </a:camera>
                  <a:lightRig rig="balanced" dir="t">
                    <a:rot lat="0" lon="0" rev="8700000"/>
                  </a:lightRig>
                </a:scene3d>
                <a:sp3d>
                  <a:bevelT w="190500" h="38100"/>
                </a:sp3d>
                <a:extLst/>
              </p:spPr>
              <p:txBody>
                <a:bodyPr wrap="none"/>
                <a:lstStyle/>
                <a:p>
                  <a:pPr algn="ctr" eaLnBrk="0" fontAlgn="auto" hangingPunct="0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kumimoji="1" lang="it-IT" sz="1400" kern="0">
                    <a:solidFill>
                      <a:srgbClr val="0000CC"/>
                    </a:solidFill>
                    <a:latin typeface="Calibri" panose="020F0502020204030204" pitchFamily="34" charset="0"/>
                  </a:endParaRPr>
                </a:p>
              </p:txBody>
            </p:sp>
            <p:sp>
              <p:nvSpPr>
                <p:cNvPr id="103" name="CasellaDiTesto 102"/>
                <p:cNvSpPr txBox="1"/>
                <p:nvPr/>
              </p:nvSpPr>
              <p:spPr>
                <a:xfrm>
                  <a:off x="7817550" y="3154746"/>
                  <a:ext cx="1001775" cy="1032694"/>
                </a:xfrm>
                <a:prstGeom prst="rect">
                  <a:avLst/>
                </a:prstGeom>
                <a:noFill/>
              </p:spPr>
              <p:txBody>
                <a:bodyPr>
                  <a:spAutoFit/>
                </a:bodyPr>
                <a:lstStyle/>
                <a:p>
                  <a:pPr algn="ctr" eaLnBrk="0" fontAlgn="auto" hangingPunct="0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r>
                    <a:rPr kumimoji="1" lang="it-IT" sz="1600" b="1" kern="0" dirty="0">
                      <a:solidFill>
                        <a:prstClr val="white"/>
                      </a:solidFill>
                      <a:latin typeface="Calibri" panose="020F0502020204030204" pitchFamily="34" charset="0"/>
                    </a:rPr>
                    <a:t>Social</a:t>
                  </a:r>
                </a:p>
                <a:p>
                  <a:pPr algn="ctr" eaLnBrk="0" fontAlgn="auto" hangingPunct="0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r>
                    <a:rPr kumimoji="1" lang="it-IT" sz="1600" b="1" kern="0" dirty="0">
                      <a:solidFill>
                        <a:prstClr val="white"/>
                      </a:solidFill>
                      <a:latin typeface="Calibri" panose="020F0502020204030204" pitchFamily="34" charset="0"/>
                    </a:rPr>
                    <a:t>Digital Market</a:t>
                  </a:r>
                </a:p>
                <a:p>
                  <a:pPr algn="ctr" eaLnBrk="0" fontAlgn="auto" hangingPunct="0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r>
                    <a:rPr kumimoji="1" lang="it-IT" sz="1600" b="1" kern="0" dirty="0">
                      <a:solidFill>
                        <a:prstClr val="white"/>
                      </a:solidFill>
                      <a:latin typeface="Calibri" panose="020F0502020204030204" pitchFamily="34" charset="0"/>
                    </a:rPr>
                    <a:t>CRM</a:t>
                  </a:r>
                </a:p>
              </p:txBody>
            </p:sp>
          </p:grpSp>
        </p:grpSp>
        <p:grpSp>
          <p:nvGrpSpPr>
            <p:cNvPr id="51" name="Gruppo 69"/>
            <p:cNvGrpSpPr>
              <a:grpSpLocks/>
            </p:cNvGrpSpPr>
            <p:nvPr/>
          </p:nvGrpSpPr>
          <p:grpSpPr bwMode="auto">
            <a:xfrm>
              <a:off x="5826014" y="4928327"/>
              <a:ext cx="2974779" cy="1566455"/>
              <a:chOff x="5925068" y="4882706"/>
              <a:chExt cx="2974779" cy="1566455"/>
            </a:xfrm>
          </p:grpSpPr>
          <p:pic>
            <p:nvPicPr>
              <p:cNvPr id="96" name="Picture 5"/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925068" y="5764523"/>
                <a:ext cx="934246" cy="68463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grpSp>
            <p:nvGrpSpPr>
              <p:cNvPr id="97" name="Gruppo 114"/>
              <p:cNvGrpSpPr>
                <a:grpSpLocks/>
              </p:cNvGrpSpPr>
              <p:nvPr/>
            </p:nvGrpSpPr>
            <p:grpSpPr bwMode="auto">
              <a:xfrm>
                <a:off x="6883595" y="4882706"/>
                <a:ext cx="2016252" cy="1224136"/>
                <a:chOff x="6883595" y="4738690"/>
                <a:chExt cx="2016252" cy="1224136"/>
              </a:xfrm>
            </p:grpSpPr>
            <p:sp>
              <p:nvSpPr>
                <p:cNvPr id="98" name="Ovale 97"/>
                <p:cNvSpPr/>
                <p:nvPr/>
              </p:nvSpPr>
              <p:spPr bwMode="auto">
                <a:xfrm>
                  <a:off x="7171964" y="4738690"/>
                  <a:ext cx="1440160" cy="1224136"/>
                </a:xfrm>
                <a:prstGeom prst="ellipse">
                  <a:avLst/>
                </a:prstGeom>
                <a:solidFill>
                  <a:srgbClr val="1F497D">
                    <a:lumMod val="75000"/>
                  </a:srgbClr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>
                  <a:outerShdw blurRad="44450" dist="27940" dir="5400000" algn="ctr">
                    <a:srgbClr val="000000">
                      <a:alpha val="32000"/>
                    </a:srgbClr>
                  </a:outerShdw>
                </a:effectLst>
                <a:scene3d>
                  <a:camera prst="orthographicFront">
                    <a:rot lat="0" lon="0" rev="0"/>
                  </a:camera>
                  <a:lightRig rig="balanced" dir="t">
                    <a:rot lat="0" lon="0" rev="8700000"/>
                  </a:lightRig>
                </a:scene3d>
                <a:sp3d>
                  <a:bevelT w="190500" h="38100"/>
                </a:sp3d>
                <a:extLst/>
              </p:spPr>
              <p:txBody>
                <a:bodyPr wrap="none"/>
                <a:lstStyle/>
                <a:p>
                  <a:pPr algn="ctr" eaLnBrk="0" fontAlgn="auto" hangingPunct="0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kumimoji="1" lang="it-IT" sz="1400" kern="0">
                    <a:solidFill>
                      <a:srgbClr val="0000CC"/>
                    </a:solidFill>
                    <a:latin typeface="Calibri" panose="020F0502020204030204" pitchFamily="34" charset="0"/>
                  </a:endParaRPr>
                </a:p>
              </p:txBody>
            </p:sp>
            <p:sp>
              <p:nvSpPr>
                <p:cNvPr id="99" name="CasellaDiTesto 98"/>
                <p:cNvSpPr txBox="1"/>
                <p:nvPr/>
              </p:nvSpPr>
              <p:spPr>
                <a:xfrm>
                  <a:off x="6883595" y="5059672"/>
                  <a:ext cx="2016252" cy="560605"/>
                </a:xfrm>
                <a:prstGeom prst="rect">
                  <a:avLst/>
                </a:prstGeom>
                <a:noFill/>
              </p:spPr>
              <p:txBody>
                <a:bodyPr>
                  <a:spAutoFit/>
                </a:bodyPr>
                <a:lstStyle/>
                <a:p>
                  <a:pPr algn="ctr" eaLnBrk="0" fontAlgn="auto" hangingPunct="0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r>
                    <a:rPr kumimoji="1" lang="it-IT" sz="1600" b="1" kern="0" dirty="0" err="1">
                      <a:solidFill>
                        <a:prstClr val="white"/>
                      </a:solidFill>
                      <a:latin typeface="Calibri" panose="020F0502020204030204" pitchFamily="34" charset="0"/>
                    </a:rPr>
                    <a:t>Cloud</a:t>
                  </a:r>
                  <a:endParaRPr kumimoji="1" lang="it-IT" sz="1600" b="1" kern="0" dirty="0">
                    <a:solidFill>
                      <a:prstClr val="white"/>
                    </a:solidFill>
                    <a:latin typeface="Calibri" panose="020F0502020204030204" pitchFamily="34" charset="0"/>
                  </a:endParaRPr>
                </a:p>
                <a:p>
                  <a:pPr algn="ctr" eaLnBrk="0" fontAlgn="auto" hangingPunct="0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r>
                    <a:rPr kumimoji="1" lang="it-IT" sz="1600" b="1" kern="0" dirty="0">
                      <a:solidFill>
                        <a:prstClr val="white"/>
                      </a:solidFill>
                      <a:latin typeface="Calibri" panose="020F0502020204030204" pitchFamily="34" charset="0"/>
                    </a:rPr>
                    <a:t>Computing</a:t>
                  </a:r>
                </a:p>
              </p:txBody>
            </p:sp>
          </p:grpSp>
        </p:grpSp>
        <p:grpSp>
          <p:nvGrpSpPr>
            <p:cNvPr id="52" name="Gruppo 70"/>
            <p:cNvGrpSpPr>
              <a:grpSpLocks/>
            </p:cNvGrpSpPr>
            <p:nvPr/>
          </p:nvGrpSpPr>
          <p:grpSpPr bwMode="auto">
            <a:xfrm>
              <a:off x="1781471" y="5069724"/>
              <a:ext cx="3089341" cy="1532280"/>
              <a:chOff x="1997491" y="5486905"/>
              <a:chExt cx="3089341" cy="1532280"/>
            </a:xfrm>
          </p:grpSpPr>
          <p:grpSp>
            <p:nvGrpSpPr>
              <p:cNvPr id="92" name="Gruppo 109"/>
              <p:cNvGrpSpPr>
                <a:grpSpLocks/>
              </p:cNvGrpSpPr>
              <p:nvPr/>
            </p:nvGrpSpPr>
            <p:grpSpPr bwMode="auto">
              <a:xfrm>
                <a:off x="3646672" y="5795049"/>
                <a:ext cx="1440160" cy="1224136"/>
                <a:chOff x="3192438" y="5409634"/>
                <a:chExt cx="1440160" cy="1224136"/>
              </a:xfrm>
            </p:grpSpPr>
            <p:sp>
              <p:nvSpPr>
                <p:cNvPr id="94" name="Ovale 93"/>
                <p:cNvSpPr/>
                <p:nvPr/>
              </p:nvSpPr>
              <p:spPr bwMode="auto">
                <a:xfrm>
                  <a:off x="3192438" y="5409634"/>
                  <a:ext cx="1440160" cy="1224136"/>
                </a:xfrm>
                <a:prstGeom prst="ellipse">
                  <a:avLst/>
                </a:prstGeom>
                <a:solidFill>
                  <a:srgbClr val="1F497D">
                    <a:lumMod val="75000"/>
                  </a:srgbClr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>
                  <a:outerShdw blurRad="44450" dist="27940" dir="5400000" algn="ctr">
                    <a:srgbClr val="000000">
                      <a:alpha val="32000"/>
                    </a:srgbClr>
                  </a:outerShdw>
                </a:effectLst>
                <a:scene3d>
                  <a:camera prst="orthographicFront">
                    <a:rot lat="0" lon="0" rev="0"/>
                  </a:camera>
                  <a:lightRig rig="balanced" dir="t">
                    <a:rot lat="0" lon="0" rev="8700000"/>
                  </a:lightRig>
                </a:scene3d>
                <a:sp3d>
                  <a:bevelT w="190500" h="38100"/>
                </a:sp3d>
                <a:extLst/>
              </p:spPr>
              <p:txBody>
                <a:bodyPr wrap="none"/>
                <a:lstStyle/>
                <a:p>
                  <a:pPr algn="ctr" eaLnBrk="0" fontAlgn="auto" hangingPunct="0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kumimoji="1" lang="it-IT" sz="1400" kern="0">
                    <a:solidFill>
                      <a:srgbClr val="0000CC"/>
                    </a:solidFill>
                    <a:latin typeface="Calibri" panose="020F0502020204030204" pitchFamily="34" charset="0"/>
                  </a:endParaRPr>
                </a:p>
              </p:txBody>
            </p:sp>
            <p:sp>
              <p:nvSpPr>
                <p:cNvPr id="95" name="CasellaDiTesto 94"/>
                <p:cNvSpPr txBox="1"/>
                <p:nvPr/>
              </p:nvSpPr>
              <p:spPr>
                <a:xfrm>
                  <a:off x="3415577" y="5898678"/>
                  <a:ext cx="1001776" cy="324561"/>
                </a:xfrm>
                <a:prstGeom prst="rect">
                  <a:avLst/>
                </a:prstGeom>
                <a:noFill/>
              </p:spPr>
              <p:txBody>
                <a:bodyPr>
                  <a:spAutoFit/>
                </a:bodyPr>
                <a:lstStyle/>
                <a:p>
                  <a:pPr algn="ctr" eaLnBrk="0" fontAlgn="auto" hangingPunct="0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r>
                    <a:rPr kumimoji="1" lang="it-IT" sz="1600" b="1" kern="0" dirty="0" err="1">
                      <a:solidFill>
                        <a:prstClr val="white"/>
                      </a:solidFill>
                      <a:latin typeface="Calibri" panose="020F0502020204030204" pitchFamily="34" charset="0"/>
                    </a:rPr>
                    <a:t>IoT</a:t>
                  </a:r>
                  <a:endParaRPr kumimoji="1" lang="it-IT" sz="1600" b="1" kern="0" dirty="0">
                    <a:solidFill>
                      <a:prstClr val="white"/>
                    </a:solidFill>
                    <a:latin typeface="Calibri" panose="020F0502020204030204" pitchFamily="34" charset="0"/>
                  </a:endParaRPr>
                </a:p>
              </p:txBody>
            </p:sp>
          </p:grpSp>
          <p:pic>
            <p:nvPicPr>
              <p:cNvPr id="93" name="Picture 6"/>
              <p:cNvPicPr>
                <a:picLocks noChangeAspect="1" noChangeArrowheads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997491" y="5486905"/>
                <a:ext cx="1288726" cy="96654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</p:grpSp>
        <p:grpSp>
          <p:nvGrpSpPr>
            <p:cNvPr id="53" name="Gruppo 71"/>
            <p:cNvGrpSpPr>
              <a:grpSpLocks/>
            </p:cNvGrpSpPr>
            <p:nvPr/>
          </p:nvGrpSpPr>
          <p:grpSpPr bwMode="auto">
            <a:xfrm>
              <a:off x="416496" y="2505820"/>
              <a:ext cx="1949360" cy="2370758"/>
              <a:chOff x="374615" y="2696504"/>
              <a:chExt cx="1949360" cy="2370758"/>
            </a:xfrm>
          </p:grpSpPr>
          <p:pic>
            <p:nvPicPr>
              <p:cNvPr id="88" name="Picture 7"/>
              <p:cNvPicPr>
                <a:picLocks noChangeAspect="1" noChangeArrowheads="1"/>
              </p:cNvPicPr>
              <p:nvPr/>
            </p:nvPicPr>
            <p:blipFill>
              <a:blip r:embed="rId7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74615" y="2696504"/>
                <a:ext cx="1617561" cy="121317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grpSp>
            <p:nvGrpSpPr>
              <p:cNvPr id="89" name="Gruppo 106"/>
              <p:cNvGrpSpPr>
                <a:grpSpLocks/>
              </p:cNvGrpSpPr>
              <p:nvPr/>
            </p:nvGrpSpPr>
            <p:grpSpPr bwMode="auto">
              <a:xfrm>
                <a:off x="668413" y="3843126"/>
                <a:ext cx="1655562" cy="1224136"/>
                <a:chOff x="736179" y="3643517"/>
                <a:chExt cx="1655562" cy="1224136"/>
              </a:xfrm>
            </p:grpSpPr>
            <p:sp>
              <p:nvSpPr>
                <p:cNvPr id="90" name="Ovale 89"/>
                <p:cNvSpPr/>
                <p:nvPr/>
              </p:nvSpPr>
              <p:spPr bwMode="auto">
                <a:xfrm>
                  <a:off x="854601" y="3643517"/>
                  <a:ext cx="1440160" cy="1224136"/>
                </a:xfrm>
                <a:prstGeom prst="ellipse">
                  <a:avLst/>
                </a:prstGeom>
                <a:solidFill>
                  <a:srgbClr val="1F497D">
                    <a:lumMod val="75000"/>
                  </a:srgbClr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>
                  <a:outerShdw blurRad="44450" dist="27940" dir="5400000" algn="ctr">
                    <a:srgbClr val="000000">
                      <a:alpha val="32000"/>
                    </a:srgbClr>
                  </a:outerShdw>
                </a:effectLst>
                <a:scene3d>
                  <a:camera prst="orthographicFront">
                    <a:rot lat="0" lon="0" rev="0"/>
                  </a:camera>
                  <a:lightRig rig="balanced" dir="t">
                    <a:rot lat="0" lon="0" rev="8700000"/>
                  </a:lightRig>
                </a:scene3d>
                <a:sp3d>
                  <a:bevelT w="190500" h="38100"/>
                </a:sp3d>
                <a:extLst/>
              </p:spPr>
              <p:txBody>
                <a:bodyPr wrap="none"/>
                <a:lstStyle/>
                <a:p>
                  <a:pPr algn="ctr" eaLnBrk="0" fontAlgn="auto" hangingPunct="0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kumimoji="1" lang="it-IT" sz="1400" kern="0">
                    <a:solidFill>
                      <a:srgbClr val="0000CC"/>
                    </a:solidFill>
                    <a:latin typeface="Calibri" panose="020F0502020204030204" pitchFamily="34" charset="0"/>
                  </a:endParaRPr>
                </a:p>
              </p:txBody>
            </p:sp>
            <p:sp>
              <p:nvSpPr>
                <p:cNvPr id="91" name="CasellaDiTesto 90"/>
                <p:cNvSpPr txBox="1"/>
                <p:nvPr/>
              </p:nvSpPr>
              <p:spPr>
                <a:xfrm>
                  <a:off x="736179" y="4041005"/>
                  <a:ext cx="1655562" cy="377091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 algn="ctr" eaLnBrk="0" fontAlgn="auto" hangingPunct="0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r>
                    <a:rPr kumimoji="1" lang="it-IT" sz="1600" b="1" kern="0" dirty="0">
                      <a:solidFill>
                        <a:prstClr val="white"/>
                      </a:solidFill>
                      <a:latin typeface="Calibri" panose="020F0502020204030204" pitchFamily="34" charset="0"/>
                    </a:rPr>
                    <a:t>Collaboration</a:t>
                  </a:r>
                </a:p>
              </p:txBody>
            </p:sp>
          </p:grpSp>
        </p:grpSp>
        <p:grpSp>
          <p:nvGrpSpPr>
            <p:cNvPr id="55" name="Gruppo 72"/>
            <p:cNvGrpSpPr>
              <a:grpSpLocks/>
            </p:cNvGrpSpPr>
            <p:nvPr/>
          </p:nvGrpSpPr>
          <p:grpSpPr bwMode="auto">
            <a:xfrm>
              <a:off x="1181898" y="1179505"/>
              <a:ext cx="3358246" cy="1670762"/>
              <a:chOff x="1207931" y="996697"/>
              <a:chExt cx="3524665" cy="1712223"/>
            </a:xfrm>
          </p:grpSpPr>
          <p:grpSp>
            <p:nvGrpSpPr>
              <p:cNvPr id="84" name="Gruppo 101"/>
              <p:cNvGrpSpPr>
                <a:grpSpLocks/>
              </p:cNvGrpSpPr>
              <p:nvPr/>
            </p:nvGrpSpPr>
            <p:grpSpPr bwMode="auto">
              <a:xfrm>
                <a:off x="1207931" y="1484784"/>
                <a:ext cx="1872892" cy="1224136"/>
                <a:chOff x="991907" y="1484784"/>
                <a:chExt cx="1872892" cy="1224136"/>
              </a:xfrm>
            </p:grpSpPr>
            <p:sp>
              <p:nvSpPr>
                <p:cNvPr id="86" name="Ovale 85"/>
                <p:cNvSpPr/>
                <p:nvPr/>
              </p:nvSpPr>
              <p:spPr bwMode="auto">
                <a:xfrm>
                  <a:off x="1217440" y="1484784"/>
                  <a:ext cx="1440160" cy="1224136"/>
                </a:xfrm>
                <a:prstGeom prst="ellipse">
                  <a:avLst/>
                </a:prstGeom>
                <a:solidFill>
                  <a:srgbClr val="1F497D">
                    <a:lumMod val="75000"/>
                  </a:srgbClr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>
                  <a:outerShdw blurRad="44450" dist="27940" dir="5400000" algn="ctr">
                    <a:srgbClr val="000000">
                      <a:alpha val="32000"/>
                    </a:srgbClr>
                  </a:outerShdw>
                </a:effectLst>
                <a:scene3d>
                  <a:camera prst="orthographicFront">
                    <a:rot lat="0" lon="0" rev="0"/>
                  </a:camera>
                  <a:lightRig rig="balanced" dir="t">
                    <a:rot lat="0" lon="0" rev="8700000"/>
                  </a:lightRig>
                </a:scene3d>
                <a:sp3d>
                  <a:bevelT w="190500" h="38100"/>
                </a:sp3d>
                <a:extLst/>
              </p:spPr>
              <p:txBody>
                <a:bodyPr wrap="none"/>
                <a:lstStyle/>
                <a:p>
                  <a:pPr algn="ctr" eaLnBrk="0" fontAlgn="auto" hangingPunct="0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kumimoji="1" lang="it-IT" sz="1400" kern="0">
                    <a:solidFill>
                      <a:srgbClr val="0000CC"/>
                    </a:solidFill>
                    <a:latin typeface="Calibri" panose="020F0502020204030204" pitchFamily="34" charset="0"/>
                  </a:endParaRPr>
                </a:p>
              </p:txBody>
            </p:sp>
            <p:sp>
              <p:nvSpPr>
                <p:cNvPr id="87" name="CasellaDiTesto 86"/>
                <p:cNvSpPr txBox="1"/>
                <p:nvPr/>
              </p:nvSpPr>
              <p:spPr>
                <a:xfrm>
                  <a:off x="991907" y="1928001"/>
                  <a:ext cx="1872892" cy="332615"/>
                </a:xfrm>
                <a:prstGeom prst="rect">
                  <a:avLst/>
                </a:prstGeom>
                <a:noFill/>
              </p:spPr>
              <p:txBody>
                <a:bodyPr>
                  <a:spAutoFit/>
                </a:bodyPr>
                <a:lstStyle/>
                <a:p>
                  <a:pPr algn="ctr" eaLnBrk="0" fontAlgn="auto" hangingPunct="0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r>
                    <a:rPr kumimoji="1" lang="it-IT" sz="1600" b="1" kern="0" dirty="0" err="1">
                      <a:solidFill>
                        <a:prstClr val="white"/>
                      </a:solidFill>
                      <a:latin typeface="Calibri" panose="020F0502020204030204" pitchFamily="34" charset="0"/>
                    </a:rPr>
                    <a:t>Mobility</a:t>
                  </a:r>
                  <a:endParaRPr kumimoji="1" lang="it-IT" sz="1600" b="1" kern="0" dirty="0">
                    <a:solidFill>
                      <a:prstClr val="white"/>
                    </a:solidFill>
                    <a:latin typeface="Calibri" panose="020F0502020204030204" pitchFamily="34" charset="0"/>
                  </a:endParaRPr>
                </a:p>
              </p:txBody>
            </p:sp>
          </p:grpSp>
          <p:pic>
            <p:nvPicPr>
              <p:cNvPr id="85" name="Picture 8"/>
              <p:cNvPicPr>
                <a:picLocks noChangeAspect="1" noChangeArrowheads="1"/>
              </p:cNvPicPr>
              <p:nvPr/>
            </p:nvPicPr>
            <p:blipFill>
              <a:blip r:embed="rId8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776968" y="996697"/>
                <a:ext cx="1955628" cy="8841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</p:grpSp>
        <p:pic>
          <p:nvPicPr>
            <p:cNvPr id="56" name="Picture 3"/>
            <p:cNvPicPr>
              <a:picLocks noChangeAspect="1" noChangeArrowheads="1"/>
            </p:cNvPicPr>
            <p:nvPr/>
          </p:nvPicPr>
          <p:blipFill>
            <a:blip r:embed="rId9" cstate="print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565014" y="5210652"/>
              <a:ext cx="1237554" cy="9405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7" name="Picture 4"/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570315" y="4509120"/>
              <a:ext cx="423491" cy="4234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8" name="Picture 5"/>
            <p:cNvPicPr>
              <a:picLocks noChangeAspect="1" noChangeArrowheads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071963" y="4029260"/>
              <a:ext cx="475042" cy="4833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9" name="Picture 6"/>
            <p:cNvPicPr>
              <a:picLocks noChangeAspect="1" noChangeArrowheads="1"/>
            </p:cNvPicPr>
            <p:nvPr/>
          </p:nvPicPr>
          <p:blipFill>
            <a:blip r:embed="rId12" cstate="print">
              <a:clrChange>
                <a:clrFrom>
                  <a:srgbClr val="000000"/>
                </a:clrFrom>
                <a:clrTo>
                  <a:srgbClr val="000000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071963" y="4516886"/>
              <a:ext cx="399316" cy="3993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0" name="Picture 7"/>
            <p:cNvPicPr>
              <a:picLocks noChangeAspect="1" noChangeArrowheads="1"/>
            </p:cNvPicPr>
            <p:nvPr/>
          </p:nvPicPr>
          <p:blipFill>
            <a:blip r:embed="rId1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639" y="5023391"/>
              <a:ext cx="1576206" cy="11821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1" name="Picture 8"/>
            <p:cNvPicPr>
              <a:picLocks noChangeAspect="1" noChangeArrowheads="1"/>
            </p:cNvPicPr>
            <p:nvPr/>
          </p:nvPicPr>
          <p:blipFill>
            <a:blip r:embed="rId1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0032" y="1313786"/>
              <a:ext cx="1278536" cy="12497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2" name="Picture 9"/>
            <p:cNvPicPr>
              <a:picLocks noChangeAspect="1" noChangeArrowheads="1"/>
            </p:cNvPicPr>
            <p:nvPr/>
          </p:nvPicPr>
          <p:blipFill>
            <a:blip r:embed="rId1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93520" y="1067501"/>
              <a:ext cx="1691900" cy="8389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63" name="Connettore 1 80"/>
            <p:cNvCxnSpPr>
              <a:cxnSpLocks noChangeShapeType="1"/>
            </p:cNvCxnSpPr>
            <p:nvPr/>
          </p:nvCxnSpPr>
          <p:spPr bwMode="auto">
            <a:xfrm flipH="1">
              <a:off x="6453918" y="2749318"/>
              <a:ext cx="382905" cy="286956"/>
            </a:xfrm>
            <a:prstGeom prst="line">
              <a:avLst/>
            </a:prstGeom>
            <a:noFill/>
            <a:ln w="9525" algn="ctr">
              <a:solidFill>
                <a:srgbClr val="000000"/>
              </a:solidFill>
              <a:prstDash val="dash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64" name="Connettore 1 81"/>
            <p:cNvCxnSpPr>
              <a:cxnSpLocks noChangeShapeType="1"/>
            </p:cNvCxnSpPr>
            <p:nvPr/>
          </p:nvCxnSpPr>
          <p:spPr bwMode="auto">
            <a:xfrm>
              <a:off x="2768400" y="2715145"/>
              <a:ext cx="189376" cy="177651"/>
            </a:xfrm>
            <a:prstGeom prst="line">
              <a:avLst/>
            </a:prstGeom>
            <a:noFill/>
            <a:ln w="9525" algn="ctr">
              <a:solidFill>
                <a:srgbClr val="000000"/>
              </a:solidFill>
              <a:prstDash val="dash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65" name="Connettore 1 82"/>
            <p:cNvCxnSpPr>
              <a:cxnSpLocks noChangeShapeType="1"/>
            </p:cNvCxnSpPr>
            <p:nvPr/>
          </p:nvCxnSpPr>
          <p:spPr bwMode="auto">
            <a:xfrm>
              <a:off x="2425834" y="4264510"/>
              <a:ext cx="644363" cy="6407"/>
            </a:xfrm>
            <a:prstGeom prst="line">
              <a:avLst/>
            </a:prstGeom>
            <a:noFill/>
            <a:ln w="9525" algn="ctr">
              <a:solidFill>
                <a:srgbClr val="000000"/>
              </a:solidFill>
              <a:prstDash val="dash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66" name="Connettore 1 83"/>
            <p:cNvCxnSpPr>
              <a:cxnSpLocks noChangeShapeType="1"/>
            </p:cNvCxnSpPr>
            <p:nvPr/>
          </p:nvCxnSpPr>
          <p:spPr bwMode="auto">
            <a:xfrm flipV="1">
              <a:off x="4142111" y="4814134"/>
              <a:ext cx="226204" cy="495154"/>
            </a:xfrm>
            <a:prstGeom prst="line">
              <a:avLst/>
            </a:prstGeom>
            <a:noFill/>
            <a:ln w="9525" algn="ctr">
              <a:solidFill>
                <a:srgbClr val="000000"/>
              </a:solidFill>
              <a:prstDash val="dash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67" name="Connettore 1 84"/>
            <p:cNvCxnSpPr>
              <a:cxnSpLocks noChangeShapeType="1"/>
            </p:cNvCxnSpPr>
            <p:nvPr/>
          </p:nvCxnSpPr>
          <p:spPr bwMode="auto">
            <a:xfrm>
              <a:off x="6671964" y="4720865"/>
              <a:ext cx="452890" cy="348859"/>
            </a:xfrm>
            <a:prstGeom prst="line">
              <a:avLst/>
            </a:prstGeom>
            <a:noFill/>
            <a:ln w="9525" algn="ctr">
              <a:solidFill>
                <a:srgbClr val="000000"/>
              </a:solidFill>
              <a:prstDash val="dash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68" name="Connettore 1 85"/>
            <p:cNvCxnSpPr>
              <a:cxnSpLocks noChangeShapeType="1"/>
            </p:cNvCxnSpPr>
            <p:nvPr/>
          </p:nvCxnSpPr>
          <p:spPr bwMode="auto">
            <a:xfrm flipH="1">
              <a:off x="6714821" y="3888428"/>
              <a:ext cx="747209" cy="46870"/>
            </a:xfrm>
            <a:prstGeom prst="line">
              <a:avLst/>
            </a:prstGeom>
            <a:noFill/>
            <a:ln w="9525" algn="ctr">
              <a:solidFill>
                <a:srgbClr val="000000"/>
              </a:solidFill>
              <a:prstDash val="dash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69" name="Connettore 1 86"/>
            <p:cNvCxnSpPr>
              <a:cxnSpLocks noChangeShapeType="1"/>
            </p:cNvCxnSpPr>
            <p:nvPr/>
          </p:nvCxnSpPr>
          <p:spPr bwMode="auto">
            <a:xfrm flipH="1">
              <a:off x="1897132" y="3012063"/>
              <a:ext cx="216312" cy="583541"/>
            </a:xfrm>
            <a:prstGeom prst="line">
              <a:avLst/>
            </a:prstGeom>
            <a:noFill/>
            <a:ln w="9525" algn="ctr">
              <a:solidFill>
                <a:srgbClr val="000000"/>
              </a:solidFill>
              <a:prstDash val="dash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70" name="Connettore 1 87"/>
            <p:cNvCxnSpPr>
              <a:cxnSpLocks noChangeShapeType="1"/>
            </p:cNvCxnSpPr>
            <p:nvPr/>
          </p:nvCxnSpPr>
          <p:spPr bwMode="auto">
            <a:xfrm>
              <a:off x="2268876" y="4547366"/>
              <a:ext cx="1377800" cy="761922"/>
            </a:xfrm>
            <a:prstGeom prst="line">
              <a:avLst/>
            </a:prstGeom>
            <a:noFill/>
            <a:ln w="9525" algn="ctr">
              <a:solidFill>
                <a:srgbClr val="000000"/>
              </a:solidFill>
              <a:prstDash val="dash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71" name="Connettore 1 88"/>
            <p:cNvCxnSpPr>
              <a:cxnSpLocks noChangeShapeType="1"/>
            </p:cNvCxnSpPr>
            <p:nvPr/>
          </p:nvCxnSpPr>
          <p:spPr bwMode="auto">
            <a:xfrm flipV="1">
              <a:off x="4980064" y="5494783"/>
              <a:ext cx="1972367" cy="338289"/>
            </a:xfrm>
            <a:prstGeom prst="line">
              <a:avLst/>
            </a:prstGeom>
            <a:noFill/>
            <a:ln w="9525" algn="ctr">
              <a:solidFill>
                <a:srgbClr val="000000"/>
              </a:solidFill>
              <a:prstDash val="dash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72" name="Connettore 1 89"/>
            <p:cNvCxnSpPr>
              <a:cxnSpLocks noChangeShapeType="1"/>
            </p:cNvCxnSpPr>
            <p:nvPr/>
          </p:nvCxnSpPr>
          <p:spPr bwMode="auto">
            <a:xfrm>
              <a:off x="7553646" y="3009108"/>
              <a:ext cx="135658" cy="314122"/>
            </a:xfrm>
            <a:prstGeom prst="line">
              <a:avLst/>
            </a:prstGeom>
            <a:noFill/>
            <a:ln w="9525" algn="ctr">
              <a:solidFill>
                <a:srgbClr val="000000"/>
              </a:solidFill>
              <a:prstDash val="dash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73" name="Connettore 1 90"/>
            <p:cNvCxnSpPr>
              <a:cxnSpLocks noChangeShapeType="1"/>
            </p:cNvCxnSpPr>
            <p:nvPr/>
          </p:nvCxnSpPr>
          <p:spPr bwMode="auto">
            <a:xfrm flipH="1">
              <a:off x="7633062" y="4493588"/>
              <a:ext cx="146246" cy="344040"/>
            </a:xfrm>
            <a:prstGeom prst="line">
              <a:avLst/>
            </a:prstGeom>
            <a:noFill/>
            <a:ln w="9525" algn="ctr">
              <a:solidFill>
                <a:srgbClr val="000000"/>
              </a:solidFill>
              <a:prstDash val="dash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74" name="Connettore 1 91"/>
            <p:cNvCxnSpPr>
              <a:cxnSpLocks noChangeShapeType="1"/>
            </p:cNvCxnSpPr>
            <p:nvPr/>
          </p:nvCxnSpPr>
          <p:spPr bwMode="auto">
            <a:xfrm flipV="1">
              <a:off x="2957776" y="2060848"/>
              <a:ext cx="3714188" cy="44387"/>
            </a:xfrm>
            <a:prstGeom prst="line">
              <a:avLst/>
            </a:prstGeom>
            <a:noFill/>
            <a:ln w="9525" algn="ctr">
              <a:solidFill>
                <a:srgbClr val="000000"/>
              </a:solidFill>
              <a:prstDash val="dash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75" name="Rettangolo 74"/>
            <p:cNvSpPr/>
            <p:nvPr/>
          </p:nvSpPr>
          <p:spPr bwMode="auto">
            <a:xfrm rot="1198548">
              <a:off x="2309094" y="3820406"/>
              <a:ext cx="2575088" cy="684285"/>
            </a:xfrm>
            <a:prstGeom prst="rect">
              <a:avLst/>
            </a:prstGeom>
            <a:solidFill>
              <a:srgbClr val="4F81BD">
                <a:lumMod val="75000"/>
              </a:srgbClr>
            </a:solidFill>
            <a:ln w="38100" cap="flat" cmpd="sng" algn="ctr">
              <a:solidFill>
                <a:sysClr val="window" lastClr="FFFFFF"/>
              </a:solidFill>
              <a:prstDash val="solid"/>
              <a:headEnd type="none" w="med" len="med"/>
              <a:tailEnd type="none" w="med" len="me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  <a:extLst/>
          </p:spPr>
          <p:txBody>
            <a:bodyPr wrap="none" anchor="ctr"/>
            <a:lstStyle/>
            <a:p>
              <a:pPr algn="ctr" eaLnBrk="0" fontAlgn="auto" hangingPunct="0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kumimoji="1" lang="it-IT" sz="1400" b="1" kern="0" dirty="0">
                  <a:solidFill>
                    <a:prstClr val="white"/>
                  </a:solidFill>
                  <a:latin typeface="Calibri" panose="020F0502020204030204" pitchFamily="34" charset="0"/>
                </a:rPr>
                <a:t>ACCESSO AD APPLICAZIONI </a:t>
              </a:r>
            </a:p>
            <a:p>
              <a:pPr algn="ctr" eaLnBrk="0" fontAlgn="auto" hangingPunct="0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kumimoji="1" lang="it-IT" sz="1400" b="1" kern="0" dirty="0">
                  <a:solidFill>
                    <a:prstClr val="white"/>
                  </a:solidFill>
                  <a:latin typeface="Calibri" panose="020F0502020204030204" pitchFamily="34" charset="0"/>
                </a:rPr>
                <a:t>E DATI 24x7</a:t>
              </a:r>
            </a:p>
          </p:txBody>
        </p:sp>
        <p:sp>
          <p:nvSpPr>
            <p:cNvPr id="76" name="Rettangolo 75"/>
            <p:cNvSpPr/>
            <p:nvPr/>
          </p:nvSpPr>
          <p:spPr bwMode="auto">
            <a:xfrm rot="20069181">
              <a:off x="4979438" y="4585663"/>
              <a:ext cx="2414740" cy="535044"/>
            </a:xfrm>
            <a:prstGeom prst="rect">
              <a:avLst/>
            </a:prstGeom>
            <a:solidFill>
              <a:srgbClr val="4F81BD">
                <a:lumMod val="75000"/>
              </a:srgbClr>
            </a:solidFill>
            <a:ln w="38100" cap="flat" cmpd="sng" algn="ctr">
              <a:solidFill>
                <a:sysClr val="window" lastClr="FFFFFF"/>
              </a:solidFill>
              <a:prstDash val="solid"/>
              <a:headEnd type="none" w="med" len="med"/>
              <a:tailEnd type="none" w="med" len="me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  <a:extLst/>
          </p:spPr>
          <p:txBody>
            <a:bodyPr wrap="none" anchor="ctr"/>
            <a:lstStyle/>
            <a:p>
              <a:pPr algn="ctr" eaLnBrk="0" fontAlgn="auto" hangingPunct="0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kumimoji="1" lang="it-IT" sz="1400" b="1" kern="0" dirty="0">
                  <a:solidFill>
                    <a:prstClr val="white"/>
                  </a:solidFill>
                  <a:latin typeface="Calibri" panose="020F0502020204030204" pitchFamily="34" charset="0"/>
                </a:rPr>
                <a:t>AMBIENTI E TECNOLOGIE </a:t>
              </a:r>
            </a:p>
            <a:p>
              <a:pPr algn="ctr" eaLnBrk="0" fontAlgn="auto" hangingPunct="0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kumimoji="1" lang="it-IT" sz="1400" b="1" kern="0" dirty="0">
                  <a:solidFill>
                    <a:prstClr val="white"/>
                  </a:solidFill>
                  <a:latin typeface="Calibri" panose="020F0502020204030204" pitchFamily="34" charset="0"/>
                </a:rPr>
                <a:t>INTERCONNESSE</a:t>
              </a:r>
            </a:p>
          </p:txBody>
        </p:sp>
        <p:sp>
          <p:nvSpPr>
            <p:cNvPr id="77" name="Rettangolo 76"/>
            <p:cNvSpPr/>
            <p:nvPr/>
          </p:nvSpPr>
          <p:spPr bwMode="auto">
            <a:xfrm rot="535742">
              <a:off x="3963374" y="2204157"/>
              <a:ext cx="2667169" cy="395329"/>
            </a:xfrm>
            <a:prstGeom prst="rect">
              <a:avLst/>
            </a:prstGeom>
            <a:solidFill>
              <a:srgbClr val="4F81BD">
                <a:lumMod val="75000"/>
              </a:srgbClr>
            </a:solidFill>
            <a:ln w="38100" cap="flat" cmpd="sng" algn="ctr">
              <a:solidFill>
                <a:sysClr val="window" lastClr="FFFFFF"/>
              </a:solidFill>
              <a:prstDash val="solid"/>
              <a:headEnd type="none" w="med" len="med"/>
              <a:tailEnd type="none" w="med" len="me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  <a:extLst/>
          </p:spPr>
          <p:txBody>
            <a:bodyPr wrap="none" anchor="ctr"/>
            <a:lstStyle/>
            <a:p>
              <a:pPr algn="ctr" eaLnBrk="0" fontAlgn="auto" hangingPunct="0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kumimoji="1" lang="it-IT" sz="1400" b="1" kern="0" dirty="0">
                  <a:solidFill>
                    <a:prstClr val="white"/>
                  </a:solidFill>
                  <a:latin typeface="Calibri" panose="020F0502020204030204" pitchFamily="34" charset="0"/>
                </a:rPr>
                <a:t>NUOVI MODELLI DI LAVORO</a:t>
              </a:r>
            </a:p>
          </p:txBody>
        </p:sp>
        <p:grpSp>
          <p:nvGrpSpPr>
            <p:cNvPr id="78" name="Gruppo 95"/>
            <p:cNvGrpSpPr>
              <a:grpSpLocks/>
            </p:cNvGrpSpPr>
            <p:nvPr/>
          </p:nvGrpSpPr>
          <p:grpSpPr bwMode="auto">
            <a:xfrm>
              <a:off x="4022114" y="978476"/>
              <a:ext cx="2016253" cy="1096066"/>
              <a:chOff x="7221195" y="1708440"/>
              <a:chExt cx="2016253" cy="1224136"/>
            </a:xfrm>
          </p:grpSpPr>
          <p:sp>
            <p:nvSpPr>
              <p:cNvPr id="82" name="Ovale 81"/>
              <p:cNvSpPr/>
              <p:nvPr/>
            </p:nvSpPr>
            <p:spPr bwMode="auto">
              <a:xfrm>
                <a:off x="7482011" y="1708440"/>
                <a:ext cx="1440160" cy="1224136"/>
              </a:xfrm>
              <a:prstGeom prst="ellipse">
                <a:avLst/>
              </a:prstGeom>
              <a:solidFill>
                <a:srgbClr val="1F497D">
                  <a:lumMod val="75000"/>
                </a:srgbClr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  <a:extLst/>
            </p:spPr>
            <p:txBody>
              <a:bodyPr wrap="none"/>
              <a:lstStyle/>
              <a:p>
                <a:pPr algn="ctr" eaLnBrk="0" fontAlgn="auto" hangingPunct="0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1" lang="it-IT" sz="1400" kern="0">
                  <a:solidFill>
                    <a:srgbClr val="0000CC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83" name="CasellaDiTesto 82"/>
              <p:cNvSpPr txBox="1"/>
              <p:nvPr/>
            </p:nvSpPr>
            <p:spPr>
              <a:xfrm>
                <a:off x="7221195" y="2126911"/>
                <a:ext cx="2016253" cy="362484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 algn="ctr" eaLnBrk="0" fontAlgn="auto" hangingPunct="0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kumimoji="1" lang="it-IT" sz="1600" b="1" kern="0" dirty="0">
                    <a:solidFill>
                      <a:prstClr val="white"/>
                    </a:solidFill>
                    <a:latin typeface="Calibri" panose="020F0502020204030204" pitchFamily="34" charset="0"/>
                  </a:rPr>
                  <a:t>E-commerce</a:t>
                </a:r>
              </a:p>
            </p:txBody>
          </p:sp>
        </p:grpSp>
        <p:sp>
          <p:nvSpPr>
            <p:cNvPr id="79" name="Rettangolo 78"/>
            <p:cNvSpPr/>
            <p:nvPr/>
          </p:nvSpPr>
          <p:spPr bwMode="auto">
            <a:xfrm rot="1165087">
              <a:off x="2526595" y="3134532"/>
              <a:ext cx="2576676" cy="323885"/>
            </a:xfrm>
            <a:prstGeom prst="rect">
              <a:avLst/>
            </a:prstGeom>
            <a:solidFill>
              <a:srgbClr val="4F81BD">
                <a:lumMod val="75000"/>
              </a:srgbClr>
            </a:solidFill>
            <a:ln w="38100" cap="flat" cmpd="sng" algn="ctr">
              <a:solidFill>
                <a:sysClr val="window" lastClr="FFFFFF"/>
              </a:solidFill>
              <a:prstDash val="solid"/>
              <a:headEnd type="none" w="med" len="med"/>
              <a:tailEnd type="none" w="med" len="me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  <a:extLst/>
          </p:spPr>
          <p:txBody>
            <a:bodyPr wrap="none" anchor="ctr"/>
            <a:lstStyle/>
            <a:p>
              <a:pPr algn="ctr" eaLnBrk="0" fontAlgn="auto" hangingPunct="0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kumimoji="1" lang="it-IT" sz="1400" b="1" kern="0" dirty="0">
                  <a:solidFill>
                    <a:prstClr val="white"/>
                  </a:solidFill>
                  <a:latin typeface="Calibri" panose="020F0502020204030204" pitchFamily="34" charset="0"/>
                </a:rPr>
                <a:t>CLIENTI INTERATTIVI</a:t>
              </a:r>
            </a:p>
          </p:txBody>
        </p:sp>
        <p:sp>
          <p:nvSpPr>
            <p:cNvPr id="80" name="Rettangolo 79"/>
            <p:cNvSpPr/>
            <p:nvPr/>
          </p:nvSpPr>
          <p:spPr bwMode="auto">
            <a:xfrm rot="20448437">
              <a:off x="5435079" y="3496521"/>
              <a:ext cx="2092457" cy="468362"/>
            </a:xfrm>
            <a:prstGeom prst="rect">
              <a:avLst/>
            </a:prstGeom>
            <a:solidFill>
              <a:srgbClr val="4F81BD">
                <a:lumMod val="75000"/>
              </a:srgbClr>
            </a:solidFill>
            <a:ln w="38100" cap="flat" cmpd="sng" algn="ctr">
              <a:solidFill>
                <a:sysClr val="window" lastClr="FFFFFF"/>
              </a:solidFill>
              <a:prstDash val="solid"/>
              <a:headEnd type="none" w="med" len="med"/>
              <a:tailEnd type="none" w="med" len="me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  <a:extLst/>
          </p:spPr>
          <p:txBody>
            <a:bodyPr wrap="none" anchor="ctr"/>
            <a:lstStyle/>
            <a:p>
              <a:pPr algn="ctr" eaLnBrk="0" fontAlgn="auto" hangingPunct="0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kumimoji="1" lang="it-IT" sz="1400" b="1" kern="0" dirty="0">
                  <a:solidFill>
                    <a:prstClr val="white"/>
                  </a:solidFill>
                  <a:latin typeface="Calibri" panose="020F0502020204030204" pitchFamily="34" charset="0"/>
                </a:rPr>
                <a:t>TIME TO </a:t>
              </a:r>
            </a:p>
            <a:p>
              <a:pPr algn="ctr" eaLnBrk="0" fontAlgn="auto" hangingPunct="0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kumimoji="1" lang="it-IT" sz="1400" b="1" kern="0" dirty="0">
                  <a:solidFill>
                    <a:prstClr val="white"/>
                  </a:solidFill>
                  <a:latin typeface="Calibri" panose="020F0502020204030204" pitchFamily="34" charset="0"/>
                </a:rPr>
                <a:t>MARKET</a:t>
              </a:r>
            </a:p>
          </p:txBody>
        </p:sp>
        <p:sp>
          <p:nvSpPr>
            <p:cNvPr id="81" name="Rettangolo 80"/>
            <p:cNvSpPr/>
            <p:nvPr/>
          </p:nvSpPr>
          <p:spPr bwMode="auto">
            <a:xfrm rot="535742">
              <a:off x="3772862" y="2788420"/>
              <a:ext cx="2667169" cy="393742"/>
            </a:xfrm>
            <a:prstGeom prst="rect">
              <a:avLst/>
            </a:prstGeom>
            <a:solidFill>
              <a:srgbClr val="4F81BD">
                <a:lumMod val="75000"/>
              </a:srgbClr>
            </a:solidFill>
            <a:ln w="38100" cap="flat" cmpd="sng" algn="ctr">
              <a:solidFill>
                <a:sysClr val="window" lastClr="FFFFFF"/>
              </a:solidFill>
              <a:prstDash val="solid"/>
              <a:headEnd type="none" w="med" len="med"/>
              <a:tailEnd type="none" w="med" len="me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  <a:extLst/>
          </p:spPr>
          <p:txBody>
            <a:bodyPr wrap="none" anchor="ctr"/>
            <a:lstStyle/>
            <a:p>
              <a:pPr algn="ctr" eaLnBrk="0" fontAlgn="auto" hangingPunct="0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kumimoji="1" lang="it-IT" sz="1400" b="1" kern="0" dirty="0">
                  <a:solidFill>
                    <a:prstClr val="white"/>
                  </a:solidFill>
                  <a:latin typeface="Calibri" panose="020F0502020204030204" pitchFamily="34" charset="0"/>
                </a:rPr>
                <a:t>NUOVE COMPETENZE</a:t>
              </a:r>
            </a:p>
          </p:txBody>
        </p:sp>
      </p:grpSp>
      <p:sp>
        <p:nvSpPr>
          <p:cNvPr id="107" name="Text Box 14"/>
          <p:cNvSpPr txBox="1">
            <a:spLocks noChangeArrowheads="1"/>
          </p:cNvSpPr>
          <p:nvPr/>
        </p:nvSpPr>
        <p:spPr bwMode="auto">
          <a:xfrm>
            <a:off x="291874" y="6381328"/>
            <a:ext cx="1924822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it-IT" altLang="it-IT" sz="1200" b="1" dirty="0">
                <a:solidFill>
                  <a:srgbClr val="17375E"/>
                </a:solidFill>
                <a:latin typeface="Calibri" pitchFamily="34" charset="0"/>
              </a:rPr>
              <a:t>Fonte: </a:t>
            </a:r>
            <a:r>
              <a:rPr lang="it-IT" altLang="it-IT" sz="1200" b="1" dirty="0" err="1">
                <a:solidFill>
                  <a:srgbClr val="17375E"/>
                </a:solidFill>
                <a:latin typeface="Calibri" pitchFamily="34" charset="0"/>
              </a:rPr>
              <a:t>NetConsulting</a:t>
            </a:r>
            <a:r>
              <a:rPr lang="it-IT" altLang="it-IT" sz="1200" b="1" dirty="0">
                <a:solidFill>
                  <a:srgbClr val="17375E"/>
                </a:solidFill>
                <a:latin typeface="Calibri" pitchFamily="34" charset="0"/>
              </a:rPr>
              <a:t>, </a:t>
            </a:r>
            <a:r>
              <a:rPr lang="it-IT" altLang="it-IT" sz="1200" b="1" dirty="0" smtClean="0">
                <a:solidFill>
                  <a:srgbClr val="17375E"/>
                </a:solidFill>
                <a:latin typeface="Calibri" pitchFamily="34" charset="0"/>
              </a:rPr>
              <a:t>2015</a:t>
            </a:r>
            <a:endParaRPr lang="it-IT" altLang="it-IT" sz="1200" b="1" dirty="0">
              <a:solidFill>
                <a:srgbClr val="17375E"/>
              </a:solidFill>
              <a:latin typeface="Calibri" pitchFamily="34" charset="0"/>
            </a:endParaRPr>
          </a:p>
        </p:txBody>
      </p:sp>
      <p:sp>
        <p:nvSpPr>
          <p:cNvPr id="109" name="Rectangle 3"/>
          <p:cNvSpPr>
            <a:spLocks noChangeArrowheads="1"/>
          </p:cNvSpPr>
          <p:nvPr/>
        </p:nvSpPr>
        <p:spPr bwMode="auto">
          <a:xfrm>
            <a:off x="416496" y="260648"/>
            <a:ext cx="939872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/>
            <a:r>
              <a:rPr lang="it-IT" altLang="it-IT" sz="2800" b="1" dirty="0">
                <a:solidFill>
                  <a:schemeClr val="bg1"/>
                </a:solidFill>
                <a:latin typeface="Futura Md" charset="0"/>
                <a:ea typeface="+mj-ea"/>
                <a:cs typeface="+mj-cs"/>
              </a:rPr>
              <a:t>La Digital </a:t>
            </a:r>
            <a:r>
              <a:rPr lang="it-IT" altLang="it-IT" sz="2800" b="1" dirty="0" err="1">
                <a:solidFill>
                  <a:schemeClr val="bg1"/>
                </a:solidFill>
                <a:latin typeface="Futura Md" charset="0"/>
                <a:ea typeface="+mj-ea"/>
                <a:cs typeface="+mj-cs"/>
              </a:rPr>
              <a:t>Transformation</a:t>
            </a:r>
            <a:r>
              <a:rPr lang="it-IT" altLang="it-IT" sz="2800" b="1" dirty="0">
                <a:solidFill>
                  <a:schemeClr val="bg1"/>
                </a:solidFill>
                <a:latin typeface="Futura Md" charset="0"/>
                <a:ea typeface="+mj-ea"/>
                <a:cs typeface="+mj-cs"/>
              </a:rPr>
              <a:t> </a:t>
            </a:r>
            <a:r>
              <a:rPr lang="it-IT" altLang="it-IT" sz="2800" b="1" dirty="0">
                <a:solidFill>
                  <a:schemeClr val="bg1"/>
                </a:solidFill>
                <a:latin typeface="Futura Md" charset="0"/>
                <a:ea typeface="+mj-ea"/>
                <a:cs typeface="+mj-cs"/>
              </a:rPr>
              <a:t>nelle aziende Italiane</a:t>
            </a:r>
            <a:endParaRPr lang="it-IT" altLang="it-IT" sz="2800" b="1" dirty="0">
              <a:solidFill>
                <a:schemeClr val="bg1"/>
              </a:solidFill>
              <a:latin typeface="Futura Md" charset="0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75382049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Rectangle 3"/>
          <p:cNvSpPr>
            <a:spLocks noChangeArrowheads="1"/>
          </p:cNvSpPr>
          <p:nvPr/>
        </p:nvSpPr>
        <p:spPr bwMode="auto">
          <a:xfrm>
            <a:off x="378811" y="241484"/>
            <a:ext cx="939872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/>
            <a:r>
              <a:rPr lang="it-IT" altLang="it-IT" sz="2800" b="1" dirty="0">
                <a:solidFill>
                  <a:schemeClr val="bg1"/>
                </a:solidFill>
                <a:latin typeface="Futura Md" charset="0"/>
                <a:ea typeface="+mj-ea"/>
                <a:cs typeface="+mj-cs"/>
              </a:rPr>
              <a:t>Un consumatore sempre più Digital</a:t>
            </a:r>
            <a:endParaRPr lang="it-IT" altLang="it-IT" sz="2800" b="1" dirty="0">
              <a:solidFill>
                <a:schemeClr val="bg1"/>
              </a:solidFill>
              <a:latin typeface="Futura Md" charset="0"/>
              <a:ea typeface="+mj-ea"/>
              <a:cs typeface="+mj-cs"/>
            </a:endParaRPr>
          </a:p>
        </p:txBody>
      </p:sp>
      <p:sp>
        <p:nvSpPr>
          <p:cNvPr id="67" name="Rettangolo 66"/>
          <p:cNvSpPr/>
          <p:nvPr/>
        </p:nvSpPr>
        <p:spPr bwMode="auto">
          <a:xfrm>
            <a:off x="1856656" y="1340768"/>
            <a:ext cx="7920880" cy="266429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it-IT" dirty="0" smtClean="0"/>
          </a:p>
        </p:txBody>
      </p:sp>
      <p:sp>
        <p:nvSpPr>
          <p:cNvPr id="68" name="Rettangolo 67"/>
          <p:cNvSpPr/>
          <p:nvPr/>
        </p:nvSpPr>
        <p:spPr bwMode="auto">
          <a:xfrm>
            <a:off x="272480" y="1484784"/>
            <a:ext cx="9361040" cy="5256584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it-IT" dirty="0" smtClean="0"/>
          </a:p>
        </p:txBody>
      </p:sp>
      <p:graphicFrame>
        <p:nvGraphicFramePr>
          <p:cNvPr id="69" name="Grafico 68"/>
          <p:cNvGraphicFramePr/>
          <p:nvPr>
            <p:extLst>
              <p:ext uri="{D42A27DB-BD31-4B8C-83A1-F6EECF244321}">
                <p14:modId xmlns:p14="http://schemas.microsoft.com/office/powerpoint/2010/main" val="3218494846"/>
              </p:ext>
            </p:extLst>
          </p:nvPr>
        </p:nvGraphicFramePr>
        <p:xfrm>
          <a:off x="5313040" y="1882890"/>
          <a:ext cx="4170261" cy="220521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0" name="CasellaDiTesto 69"/>
          <p:cNvSpPr txBox="1"/>
          <p:nvPr/>
        </p:nvSpPr>
        <p:spPr>
          <a:xfrm>
            <a:off x="4880546" y="1537047"/>
            <a:ext cx="482498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it-IT" b="1" dirty="0" smtClean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</a:rPr>
              <a:t>Penetrazione sulla popolazione (</a:t>
            </a:r>
            <a:r>
              <a:rPr lang="it-IT" b="1" dirty="0" smtClean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</a:rPr>
              <a:t>60,8 Mln</a:t>
            </a:r>
            <a:r>
              <a:rPr lang="it-IT" b="1" dirty="0" smtClean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</a:rPr>
              <a:t>) nell'ultimo mese</a:t>
            </a:r>
          </a:p>
        </p:txBody>
      </p:sp>
      <p:sp>
        <p:nvSpPr>
          <p:cNvPr id="71" name="CasellaDiTesto 70"/>
          <p:cNvSpPr txBox="1"/>
          <p:nvPr/>
        </p:nvSpPr>
        <p:spPr>
          <a:xfrm>
            <a:off x="340152" y="6451061"/>
            <a:ext cx="432481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eaLnBrk="1" latinLnBrk="0" hangingPunct="1">
              <a:defRPr sz="1200" b="1">
                <a:solidFill>
                  <a:schemeClr val="tx2">
                    <a:lumMod val="75000"/>
                  </a:schemeClr>
                </a:solidFill>
                <a:latin typeface="+mn-lt"/>
              </a:defRPr>
            </a:lvl1pPr>
            <a:lvl2pPr algn="l" defTabSz="914400" eaLnBrk="1" latinLnBrk="0" hangingPunct="1">
              <a:defRPr sz="1800">
                <a:solidFill>
                  <a:schemeClr val="tx1"/>
                </a:solidFill>
                <a:latin typeface="+mn-lt"/>
              </a:defRPr>
            </a:lvl2pPr>
            <a:lvl3pPr algn="l" defTabSz="914400" eaLnBrk="1" latinLnBrk="0" hangingPunct="1">
              <a:defRPr sz="1800">
                <a:solidFill>
                  <a:schemeClr val="tx1"/>
                </a:solidFill>
                <a:latin typeface="+mn-lt"/>
              </a:defRPr>
            </a:lvl3pPr>
            <a:lvl4pPr algn="l" defTabSz="914400" eaLnBrk="1" latinLnBrk="0" hangingPunct="1">
              <a:defRPr sz="1800">
                <a:solidFill>
                  <a:schemeClr val="tx1"/>
                </a:solidFill>
                <a:latin typeface="+mn-lt"/>
              </a:defRPr>
            </a:lvl4pPr>
            <a:lvl5pPr algn="l" defTabSz="914400" eaLnBrk="1" latinLnBrk="0" hangingPunct="1">
              <a:defRPr sz="1800">
                <a:solidFill>
                  <a:schemeClr val="tx1"/>
                </a:solidFill>
                <a:latin typeface="+mn-lt"/>
              </a:defRPr>
            </a:lvl5pPr>
            <a:lvl6pPr>
              <a:defRPr sz="1800">
                <a:solidFill>
                  <a:schemeClr val="tx1"/>
                </a:solidFill>
                <a:latin typeface="+mn-lt"/>
              </a:defRPr>
            </a:lvl6pPr>
            <a:lvl7pPr>
              <a:defRPr sz="1800">
                <a:solidFill>
                  <a:schemeClr val="tx1"/>
                </a:solidFill>
                <a:latin typeface="+mn-lt"/>
              </a:defRPr>
            </a:lvl7pPr>
            <a:lvl8pPr>
              <a:defRPr sz="1800">
                <a:solidFill>
                  <a:schemeClr val="tx1"/>
                </a:solidFill>
                <a:latin typeface="+mn-lt"/>
              </a:defRPr>
            </a:lvl8pPr>
            <a:lvl9pPr>
              <a:defRPr sz="18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it-IT" dirty="0">
                <a:latin typeface="Calibri" panose="020F0502020204030204" pitchFamily="34" charset="0"/>
              </a:rPr>
              <a:t>Fonte: </a:t>
            </a:r>
            <a:r>
              <a:rPr lang="it-IT" dirty="0" err="1" smtClean="0">
                <a:latin typeface="Calibri" panose="020F0502020204030204" pitchFamily="34" charset="0"/>
              </a:rPr>
              <a:t>NetComm</a:t>
            </a:r>
            <a:r>
              <a:rPr lang="it-IT" dirty="0">
                <a:latin typeface="Calibri" panose="020F0502020204030204" pitchFamily="34" charset="0"/>
              </a:rPr>
              <a:t>, Ottobre 2014</a:t>
            </a:r>
          </a:p>
        </p:txBody>
      </p:sp>
      <p:sp>
        <p:nvSpPr>
          <p:cNvPr id="72" name="CasellaDiTesto 71"/>
          <p:cNvSpPr txBox="1"/>
          <p:nvPr/>
        </p:nvSpPr>
        <p:spPr>
          <a:xfrm>
            <a:off x="248097" y="4273351"/>
            <a:ext cx="495299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b="1" dirty="0">
                <a:solidFill>
                  <a:schemeClr val="tx2">
                    <a:lumMod val="60000"/>
                    <a:lumOff val="40000"/>
                  </a:schemeClr>
                </a:solidFill>
                <a:latin typeface="Calibri" panose="020F0502020204030204" pitchFamily="34" charset="0"/>
              </a:rPr>
              <a:t>Previsioni 2020 valore mercato </a:t>
            </a:r>
            <a:r>
              <a:rPr lang="it-IT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alibri" panose="020F0502020204030204" pitchFamily="34" charset="0"/>
              </a:rPr>
              <a:t>e-Commerce</a:t>
            </a:r>
            <a:r>
              <a:rPr lang="it-IT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alibri" panose="020F0502020204030204" pitchFamily="34" charset="0"/>
              </a:rPr>
              <a:t>: 40 </a:t>
            </a:r>
            <a:r>
              <a:rPr lang="it-IT" b="1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Calibri" panose="020F0502020204030204" pitchFamily="34" charset="0"/>
              </a:rPr>
              <a:t>Mld</a:t>
            </a:r>
            <a:r>
              <a:rPr lang="it-IT" b="1" dirty="0">
                <a:solidFill>
                  <a:schemeClr val="tx2">
                    <a:lumMod val="60000"/>
                    <a:lumOff val="40000"/>
                  </a:schemeClr>
                </a:solidFill>
                <a:latin typeface="Calibri" panose="020F0502020204030204" pitchFamily="34" charset="0"/>
              </a:rPr>
              <a:t> di euro</a:t>
            </a:r>
          </a:p>
        </p:txBody>
      </p:sp>
      <p:graphicFrame>
        <p:nvGraphicFramePr>
          <p:cNvPr id="73" name="Grafico 72"/>
          <p:cNvGraphicFramePr/>
          <p:nvPr>
            <p:extLst>
              <p:ext uri="{D42A27DB-BD31-4B8C-83A1-F6EECF244321}">
                <p14:modId xmlns:p14="http://schemas.microsoft.com/office/powerpoint/2010/main" val="4267076019"/>
              </p:ext>
            </p:extLst>
          </p:nvPr>
        </p:nvGraphicFramePr>
        <p:xfrm>
          <a:off x="162733" y="4878912"/>
          <a:ext cx="4792632" cy="17378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74" name="Grafico 73"/>
          <p:cNvGraphicFramePr/>
          <p:nvPr>
            <p:extLst>
              <p:ext uri="{D42A27DB-BD31-4B8C-83A1-F6EECF244321}">
                <p14:modId xmlns:p14="http://schemas.microsoft.com/office/powerpoint/2010/main" val="1011975193"/>
              </p:ext>
            </p:extLst>
          </p:nvPr>
        </p:nvGraphicFramePr>
        <p:xfrm>
          <a:off x="4808538" y="4868528"/>
          <a:ext cx="4824982" cy="16561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75" name="CasellaDiTesto 74"/>
          <p:cNvSpPr txBox="1"/>
          <p:nvPr/>
        </p:nvSpPr>
        <p:spPr>
          <a:xfrm>
            <a:off x="1077633" y="5065439"/>
            <a:ext cx="77902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 smtClean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</a:rPr>
              <a:t>+18,5%</a:t>
            </a:r>
          </a:p>
        </p:txBody>
      </p:sp>
      <p:sp>
        <p:nvSpPr>
          <p:cNvPr id="76" name="CasellaDiTesto 75"/>
          <p:cNvSpPr txBox="1"/>
          <p:nvPr/>
        </p:nvSpPr>
        <p:spPr>
          <a:xfrm>
            <a:off x="2157753" y="4941168"/>
            <a:ext cx="77902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 smtClean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</a:rPr>
              <a:t>+17,7%</a:t>
            </a:r>
          </a:p>
        </p:txBody>
      </p:sp>
      <p:sp>
        <p:nvSpPr>
          <p:cNvPr id="77" name="CasellaDiTesto 76"/>
          <p:cNvSpPr txBox="1"/>
          <p:nvPr/>
        </p:nvSpPr>
        <p:spPr>
          <a:xfrm>
            <a:off x="3237873" y="4797152"/>
            <a:ext cx="77902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 smtClean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</a:rPr>
              <a:t>+16,8%</a:t>
            </a:r>
          </a:p>
        </p:txBody>
      </p:sp>
      <p:sp>
        <p:nvSpPr>
          <p:cNvPr id="78" name="CasellaDiTesto 77"/>
          <p:cNvSpPr txBox="1"/>
          <p:nvPr/>
        </p:nvSpPr>
        <p:spPr>
          <a:xfrm>
            <a:off x="306417" y="4602614"/>
            <a:ext cx="284638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600" b="1" dirty="0" smtClean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</a:rPr>
              <a:t>Mercato </a:t>
            </a:r>
            <a:r>
              <a:rPr lang="it-IT" sz="1600" b="1" dirty="0" smtClean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</a:rPr>
              <a:t>e-Commerce (</a:t>
            </a:r>
            <a:r>
              <a:rPr lang="it-IT" sz="1600" b="1" dirty="0" err="1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</a:rPr>
              <a:t>M</a:t>
            </a:r>
            <a:r>
              <a:rPr lang="it-IT" sz="1600" b="1" dirty="0" err="1" smtClean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</a:rPr>
              <a:t>ld</a:t>
            </a:r>
            <a:r>
              <a:rPr lang="it-IT" sz="1600" b="1" dirty="0" smtClean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</a:rPr>
              <a:t>€)</a:t>
            </a:r>
          </a:p>
        </p:txBody>
      </p:sp>
      <p:sp>
        <p:nvSpPr>
          <p:cNvPr id="79" name="CasellaDiTesto 78"/>
          <p:cNvSpPr txBox="1"/>
          <p:nvPr/>
        </p:nvSpPr>
        <p:spPr>
          <a:xfrm>
            <a:off x="5313040" y="4653136"/>
            <a:ext cx="325093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600" b="1" dirty="0" smtClean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Mercato Mobile Commerce (mln€)</a:t>
            </a:r>
          </a:p>
        </p:txBody>
      </p:sp>
      <p:sp>
        <p:nvSpPr>
          <p:cNvPr id="80" name="CasellaDiTesto 79"/>
          <p:cNvSpPr txBox="1"/>
          <p:nvPr/>
        </p:nvSpPr>
        <p:spPr>
          <a:xfrm>
            <a:off x="5673080" y="5641503"/>
            <a:ext cx="82015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 smtClean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+94%</a:t>
            </a:r>
          </a:p>
        </p:txBody>
      </p:sp>
      <p:sp>
        <p:nvSpPr>
          <p:cNvPr id="81" name="CasellaDiTesto 80"/>
          <p:cNvSpPr txBox="1"/>
          <p:nvPr/>
        </p:nvSpPr>
        <p:spPr>
          <a:xfrm>
            <a:off x="6753200" y="5445224"/>
            <a:ext cx="82015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 smtClean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+255%</a:t>
            </a:r>
          </a:p>
        </p:txBody>
      </p:sp>
      <p:sp>
        <p:nvSpPr>
          <p:cNvPr id="82" name="CasellaDiTesto 81"/>
          <p:cNvSpPr txBox="1"/>
          <p:nvPr/>
        </p:nvSpPr>
        <p:spPr>
          <a:xfrm>
            <a:off x="7861548" y="5157192"/>
            <a:ext cx="82015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 smtClean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+135%</a:t>
            </a:r>
          </a:p>
        </p:txBody>
      </p:sp>
      <p:sp>
        <p:nvSpPr>
          <p:cNvPr id="83" name="CasellaDiTesto 82"/>
          <p:cNvSpPr txBox="1"/>
          <p:nvPr/>
        </p:nvSpPr>
        <p:spPr>
          <a:xfrm>
            <a:off x="7905328" y="6464369"/>
            <a:ext cx="184791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eaLnBrk="1" latinLnBrk="0" hangingPunct="1">
              <a:defRPr sz="1200" b="1">
                <a:solidFill>
                  <a:schemeClr val="tx2">
                    <a:lumMod val="75000"/>
                  </a:schemeClr>
                </a:solidFill>
                <a:latin typeface="+mn-lt"/>
              </a:defRPr>
            </a:lvl1pPr>
            <a:lvl2pPr algn="l" defTabSz="914400" eaLnBrk="1" latinLnBrk="0" hangingPunct="1">
              <a:defRPr sz="1800">
                <a:solidFill>
                  <a:schemeClr val="tx1"/>
                </a:solidFill>
                <a:latin typeface="+mn-lt"/>
              </a:defRPr>
            </a:lvl2pPr>
            <a:lvl3pPr algn="l" defTabSz="914400" eaLnBrk="1" latinLnBrk="0" hangingPunct="1">
              <a:defRPr sz="1800">
                <a:solidFill>
                  <a:schemeClr val="tx1"/>
                </a:solidFill>
                <a:latin typeface="+mn-lt"/>
              </a:defRPr>
            </a:lvl3pPr>
            <a:lvl4pPr algn="l" defTabSz="914400" eaLnBrk="1" latinLnBrk="0" hangingPunct="1">
              <a:defRPr sz="1800">
                <a:solidFill>
                  <a:schemeClr val="tx1"/>
                </a:solidFill>
                <a:latin typeface="+mn-lt"/>
              </a:defRPr>
            </a:lvl4pPr>
            <a:lvl5pPr algn="l" defTabSz="914400" eaLnBrk="1" latinLnBrk="0" hangingPunct="1">
              <a:defRPr sz="1800">
                <a:solidFill>
                  <a:schemeClr val="tx1"/>
                </a:solidFill>
                <a:latin typeface="+mn-lt"/>
              </a:defRPr>
            </a:lvl5pPr>
            <a:lvl6pPr>
              <a:defRPr sz="1800">
                <a:solidFill>
                  <a:schemeClr val="tx1"/>
                </a:solidFill>
                <a:latin typeface="+mn-lt"/>
              </a:defRPr>
            </a:lvl6pPr>
            <a:lvl7pPr>
              <a:defRPr sz="1800">
                <a:solidFill>
                  <a:schemeClr val="tx1"/>
                </a:solidFill>
                <a:latin typeface="+mn-lt"/>
              </a:defRPr>
            </a:lvl7pPr>
            <a:lvl8pPr>
              <a:defRPr sz="1800">
                <a:solidFill>
                  <a:schemeClr val="tx1"/>
                </a:solidFill>
                <a:latin typeface="+mn-lt"/>
              </a:defRPr>
            </a:lvl8pPr>
            <a:lvl9pPr>
              <a:defRPr sz="18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it-IT" dirty="0">
                <a:latin typeface="Calibri" panose="020F0502020204030204" pitchFamily="34" charset="0"/>
              </a:rPr>
              <a:t>Fonte: </a:t>
            </a:r>
            <a:r>
              <a:rPr lang="it-IT" dirty="0" smtClean="0">
                <a:latin typeface="Calibri" panose="020F0502020204030204" pitchFamily="34" charset="0"/>
              </a:rPr>
              <a:t>Nielsen, 2015</a:t>
            </a:r>
            <a:endParaRPr lang="it-IT" dirty="0">
              <a:latin typeface="Calibri" panose="020F0502020204030204" pitchFamily="34" charset="0"/>
            </a:endParaRPr>
          </a:p>
        </p:txBody>
      </p:sp>
      <p:graphicFrame>
        <p:nvGraphicFramePr>
          <p:cNvPr id="84" name="Grafico 83"/>
          <p:cNvGraphicFramePr/>
          <p:nvPr>
            <p:extLst>
              <p:ext uri="{D42A27DB-BD31-4B8C-83A1-F6EECF244321}">
                <p14:modId xmlns:p14="http://schemas.microsoft.com/office/powerpoint/2010/main" val="2914806029"/>
              </p:ext>
            </p:extLst>
          </p:nvPr>
        </p:nvGraphicFramePr>
        <p:xfrm>
          <a:off x="492070" y="1844824"/>
          <a:ext cx="4754741" cy="25202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85" name="CasellaDiTesto 84"/>
          <p:cNvSpPr txBox="1"/>
          <p:nvPr/>
        </p:nvSpPr>
        <p:spPr>
          <a:xfrm>
            <a:off x="1928218" y="1537047"/>
            <a:ext cx="482498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it-IT" b="1" dirty="0" smtClean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</a:rPr>
              <a:t>Milioni di individui</a:t>
            </a:r>
          </a:p>
        </p:txBody>
      </p:sp>
      <p:sp>
        <p:nvSpPr>
          <p:cNvPr id="86" name="CasellaDiTesto 85"/>
          <p:cNvSpPr txBox="1"/>
          <p:nvPr/>
        </p:nvSpPr>
        <p:spPr>
          <a:xfrm>
            <a:off x="7021430" y="4088105"/>
            <a:ext cx="275610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eaLnBrk="1" latinLnBrk="0" hangingPunct="1">
              <a:defRPr sz="1200" b="1">
                <a:solidFill>
                  <a:schemeClr val="tx2">
                    <a:lumMod val="75000"/>
                  </a:schemeClr>
                </a:solidFill>
                <a:latin typeface="+mn-lt"/>
              </a:defRPr>
            </a:lvl1pPr>
            <a:lvl2pPr algn="l" defTabSz="914400" eaLnBrk="1" latinLnBrk="0" hangingPunct="1">
              <a:defRPr sz="1800">
                <a:solidFill>
                  <a:schemeClr val="tx1"/>
                </a:solidFill>
                <a:latin typeface="+mn-lt"/>
              </a:defRPr>
            </a:lvl2pPr>
            <a:lvl3pPr algn="l" defTabSz="914400" eaLnBrk="1" latinLnBrk="0" hangingPunct="1">
              <a:defRPr sz="1800">
                <a:solidFill>
                  <a:schemeClr val="tx1"/>
                </a:solidFill>
                <a:latin typeface="+mn-lt"/>
              </a:defRPr>
            </a:lvl3pPr>
            <a:lvl4pPr algn="l" defTabSz="914400" eaLnBrk="1" latinLnBrk="0" hangingPunct="1">
              <a:defRPr sz="1800">
                <a:solidFill>
                  <a:schemeClr val="tx1"/>
                </a:solidFill>
                <a:latin typeface="+mn-lt"/>
              </a:defRPr>
            </a:lvl4pPr>
            <a:lvl5pPr algn="l" defTabSz="914400" eaLnBrk="1" latinLnBrk="0" hangingPunct="1">
              <a:defRPr sz="1800">
                <a:solidFill>
                  <a:schemeClr val="tx1"/>
                </a:solidFill>
                <a:latin typeface="+mn-lt"/>
              </a:defRPr>
            </a:lvl5pPr>
            <a:lvl6pPr>
              <a:defRPr sz="1800">
                <a:solidFill>
                  <a:schemeClr val="tx1"/>
                </a:solidFill>
                <a:latin typeface="+mn-lt"/>
              </a:defRPr>
            </a:lvl6pPr>
            <a:lvl7pPr>
              <a:defRPr sz="1800">
                <a:solidFill>
                  <a:schemeClr val="tx1"/>
                </a:solidFill>
                <a:latin typeface="+mn-lt"/>
              </a:defRPr>
            </a:lvl7pPr>
            <a:lvl8pPr>
              <a:defRPr sz="1800">
                <a:solidFill>
                  <a:schemeClr val="tx1"/>
                </a:solidFill>
                <a:latin typeface="+mn-lt"/>
              </a:defRPr>
            </a:lvl8pPr>
            <a:lvl9pPr>
              <a:defRPr sz="18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it-IT" dirty="0">
                <a:latin typeface="Calibri" panose="020F0502020204030204" pitchFamily="34" charset="0"/>
              </a:rPr>
              <a:t>Fonte: </a:t>
            </a:r>
            <a:r>
              <a:rPr lang="it-IT" dirty="0" err="1">
                <a:latin typeface="Calibri" panose="020F0502020204030204" pitchFamily="34" charset="0"/>
              </a:rPr>
              <a:t>We</a:t>
            </a:r>
            <a:r>
              <a:rPr lang="it-IT" dirty="0">
                <a:latin typeface="Calibri" panose="020F0502020204030204" pitchFamily="34" charset="0"/>
              </a:rPr>
              <a:t> are Social, Gennaio </a:t>
            </a:r>
            <a:r>
              <a:rPr lang="it-IT" dirty="0" smtClean="0">
                <a:latin typeface="Calibri" panose="020F0502020204030204" pitchFamily="34" charset="0"/>
              </a:rPr>
              <a:t>2015</a:t>
            </a:r>
            <a:endParaRPr lang="it-IT" dirty="0">
              <a:latin typeface="Calibri" panose="020F0502020204030204" pitchFamily="34" charset="0"/>
            </a:endParaRPr>
          </a:p>
        </p:txBody>
      </p:sp>
      <p:pic>
        <p:nvPicPr>
          <p:cNvPr id="87" name="Picture 2"/>
          <p:cNvPicPr>
            <a:picLocks noChangeAspect="1" noChangeArrowheads="1"/>
          </p:cNvPicPr>
          <p:nvPr/>
        </p:nvPicPr>
        <p:blipFill>
          <a:blip r:embed="rId7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565" y="1585031"/>
            <a:ext cx="447104" cy="4758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8" name="Picture 3"/>
          <p:cNvPicPr>
            <a:picLocks noChangeAspect="1" noChangeArrowheads="1"/>
          </p:cNvPicPr>
          <p:nvPr/>
        </p:nvPicPr>
        <p:blipFill rotWithShape="1">
          <a:blip r:embed="rId8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6933"/>
          <a:stretch/>
        </p:blipFill>
        <p:spPr bwMode="auto">
          <a:xfrm>
            <a:off x="3171850" y="1878433"/>
            <a:ext cx="510036" cy="4704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9" name="Picture 4"/>
          <p:cNvPicPr>
            <a:picLocks noChangeAspect="1" noChangeArrowheads="1"/>
          </p:cNvPicPr>
          <p:nvPr/>
        </p:nvPicPr>
        <p:blipFill>
          <a:blip r:embed="rId9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4926" y="2110371"/>
            <a:ext cx="411100" cy="411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0" name="Picture 5"/>
          <p:cNvPicPr>
            <a:picLocks noChangeAspect="1" noChangeArrowheads="1"/>
          </p:cNvPicPr>
          <p:nvPr/>
        </p:nvPicPr>
        <p:blipFill>
          <a:blip r:embed="rId10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3885" y="1994010"/>
            <a:ext cx="561901" cy="3739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2228913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ttangolo 28"/>
          <p:cNvSpPr/>
          <p:nvPr/>
        </p:nvSpPr>
        <p:spPr bwMode="auto">
          <a:xfrm>
            <a:off x="4736976" y="1268760"/>
            <a:ext cx="5040560" cy="526496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it-IT" dirty="0" smtClean="0"/>
          </a:p>
        </p:txBody>
      </p:sp>
      <p:sp>
        <p:nvSpPr>
          <p:cNvPr id="27" name="Rettangolo 26"/>
          <p:cNvSpPr/>
          <p:nvPr/>
        </p:nvSpPr>
        <p:spPr bwMode="auto">
          <a:xfrm>
            <a:off x="632520" y="2204864"/>
            <a:ext cx="3096344" cy="4176464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it-IT" dirty="0" smtClean="0"/>
          </a:p>
        </p:txBody>
      </p:sp>
      <p:sp>
        <p:nvSpPr>
          <p:cNvPr id="28" name="Rettangolo 27"/>
          <p:cNvSpPr/>
          <p:nvPr/>
        </p:nvSpPr>
        <p:spPr bwMode="auto">
          <a:xfrm>
            <a:off x="200472" y="1380545"/>
            <a:ext cx="4680520" cy="1368152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it-IT" dirty="0" smtClean="0"/>
          </a:p>
        </p:txBody>
      </p:sp>
      <p:sp>
        <p:nvSpPr>
          <p:cNvPr id="19" name="Titolo 1"/>
          <p:cNvSpPr txBox="1">
            <a:spLocks/>
          </p:cNvSpPr>
          <p:nvPr/>
        </p:nvSpPr>
        <p:spPr>
          <a:xfrm>
            <a:off x="742950" y="2693988"/>
            <a:ext cx="8420100" cy="1470025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/>
          <a:lstStyle>
            <a:lvl1pPr algn="l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kumimoji="1" sz="2800" b="1">
                <a:solidFill>
                  <a:schemeClr val="tx2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kumimoji="1" sz="2800" b="1">
                <a:solidFill>
                  <a:srgbClr val="0000CC"/>
                </a:solidFill>
                <a:latin typeface="Arial" charset="0"/>
              </a:defRPr>
            </a:lvl2pPr>
            <a:lvl3pPr algn="l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kumimoji="1" sz="2800" b="1">
                <a:solidFill>
                  <a:srgbClr val="0000CC"/>
                </a:solidFill>
                <a:latin typeface="Arial" charset="0"/>
              </a:defRPr>
            </a:lvl3pPr>
            <a:lvl4pPr algn="l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kumimoji="1" sz="2800" b="1">
                <a:solidFill>
                  <a:srgbClr val="0000CC"/>
                </a:solidFill>
                <a:latin typeface="Arial" charset="0"/>
              </a:defRPr>
            </a:lvl4pPr>
            <a:lvl5pPr algn="l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kumimoji="1" sz="2800" b="1">
                <a:solidFill>
                  <a:srgbClr val="0000CC"/>
                </a:solidFill>
                <a:latin typeface="Arial" charset="0"/>
              </a:defRPr>
            </a:lvl5pPr>
            <a:lvl6pPr marL="457200" algn="l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kumimoji="1" sz="2800" b="1">
                <a:solidFill>
                  <a:srgbClr val="0000CC"/>
                </a:solidFill>
                <a:latin typeface="Arial" charset="0"/>
              </a:defRPr>
            </a:lvl6pPr>
            <a:lvl7pPr marL="914400" algn="l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kumimoji="1" sz="2800" b="1">
                <a:solidFill>
                  <a:srgbClr val="0000CC"/>
                </a:solidFill>
                <a:latin typeface="Arial" charset="0"/>
              </a:defRPr>
            </a:lvl7pPr>
            <a:lvl8pPr marL="1371600" algn="l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kumimoji="1" sz="2800" b="1">
                <a:solidFill>
                  <a:srgbClr val="0000CC"/>
                </a:solidFill>
                <a:latin typeface="Arial" charset="0"/>
              </a:defRPr>
            </a:lvl8pPr>
            <a:lvl9pPr marL="1828800" algn="l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kumimoji="1" sz="2800" b="1">
                <a:solidFill>
                  <a:srgbClr val="0000CC"/>
                </a:solidFill>
                <a:latin typeface="Arial" charset="0"/>
              </a:defRPr>
            </a:lvl9pPr>
          </a:lstStyle>
          <a:p>
            <a:pPr algn="ctr">
              <a:defRPr/>
            </a:pPr>
            <a:endParaRPr lang="it-IT" kern="0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20" name="Titolo 1"/>
          <p:cNvSpPr txBox="1">
            <a:spLocks/>
          </p:cNvSpPr>
          <p:nvPr/>
        </p:nvSpPr>
        <p:spPr>
          <a:xfrm>
            <a:off x="1568624" y="3168352"/>
            <a:ext cx="9711663" cy="548680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kumimoji="1" sz="2800" b="1">
                <a:solidFill>
                  <a:schemeClr val="tx2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kumimoji="1" sz="2800" b="1">
                <a:solidFill>
                  <a:srgbClr val="0000CC"/>
                </a:solidFill>
                <a:latin typeface="Arial" charset="0"/>
              </a:defRPr>
            </a:lvl2pPr>
            <a:lvl3pPr algn="l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kumimoji="1" sz="2800" b="1">
                <a:solidFill>
                  <a:srgbClr val="0000CC"/>
                </a:solidFill>
                <a:latin typeface="Arial" charset="0"/>
              </a:defRPr>
            </a:lvl3pPr>
            <a:lvl4pPr algn="l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kumimoji="1" sz="2800" b="1">
                <a:solidFill>
                  <a:srgbClr val="0000CC"/>
                </a:solidFill>
                <a:latin typeface="Arial" charset="0"/>
              </a:defRPr>
            </a:lvl4pPr>
            <a:lvl5pPr algn="l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kumimoji="1" sz="2800" b="1">
                <a:solidFill>
                  <a:srgbClr val="0000CC"/>
                </a:solidFill>
                <a:latin typeface="Arial" charset="0"/>
              </a:defRPr>
            </a:lvl5pPr>
            <a:lvl6pPr marL="457200" algn="l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kumimoji="1" sz="2800" b="1">
                <a:solidFill>
                  <a:srgbClr val="0000CC"/>
                </a:solidFill>
                <a:latin typeface="Arial" charset="0"/>
              </a:defRPr>
            </a:lvl6pPr>
            <a:lvl7pPr marL="914400" algn="l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kumimoji="1" sz="2800" b="1">
                <a:solidFill>
                  <a:srgbClr val="0000CC"/>
                </a:solidFill>
                <a:latin typeface="Arial" charset="0"/>
              </a:defRPr>
            </a:lvl7pPr>
            <a:lvl8pPr marL="1371600" algn="l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kumimoji="1" sz="2800" b="1">
                <a:solidFill>
                  <a:srgbClr val="0000CC"/>
                </a:solidFill>
                <a:latin typeface="Arial" charset="0"/>
              </a:defRPr>
            </a:lvl8pPr>
            <a:lvl9pPr marL="1828800" algn="l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kumimoji="1" sz="2800" b="1">
                <a:solidFill>
                  <a:srgbClr val="0000CC"/>
                </a:solidFill>
                <a:latin typeface="Arial" charset="0"/>
              </a:defRPr>
            </a:lvl9pPr>
          </a:lstStyle>
          <a:p>
            <a:r>
              <a:rPr lang="it-IT" sz="3200" kern="0" dirty="0" smtClean="0">
                <a:solidFill>
                  <a:schemeClr val="bg1"/>
                </a:solidFill>
                <a:latin typeface="Futura Md" charset="0"/>
              </a:rPr>
              <a:t>Il mercato digitale nel Mondo nel 2014</a:t>
            </a:r>
          </a:p>
        </p:txBody>
      </p:sp>
    </p:spTree>
    <p:extLst>
      <p:ext uri="{BB962C8B-B14F-4D97-AF65-F5344CB8AC3E}">
        <p14:creationId xmlns:p14="http://schemas.microsoft.com/office/powerpoint/2010/main" val="27072769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Rectangle 3"/>
          <p:cNvSpPr>
            <a:spLocks noChangeArrowheads="1"/>
          </p:cNvSpPr>
          <p:nvPr/>
        </p:nvSpPr>
        <p:spPr bwMode="auto">
          <a:xfrm>
            <a:off x="522827" y="241484"/>
            <a:ext cx="939872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/>
            <a:r>
              <a:rPr lang="it-IT" altLang="it-IT" sz="2800" b="1" dirty="0">
                <a:solidFill>
                  <a:schemeClr val="bg1"/>
                </a:solidFill>
                <a:latin typeface="Futura Md" charset="0"/>
                <a:ea typeface="+mj-ea"/>
                <a:cs typeface="+mj-cs"/>
              </a:rPr>
              <a:t>La Digital </a:t>
            </a:r>
            <a:r>
              <a:rPr lang="it-IT" altLang="it-IT" sz="2800" b="1" dirty="0" err="1">
                <a:solidFill>
                  <a:schemeClr val="bg1"/>
                </a:solidFill>
                <a:latin typeface="Futura Md" charset="0"/>
                <a:ea typeface="+mj-ea"/>
                <a:cs typeface="+mj-cs"/>
              </a:rPr>
              <a:t>Transformation</a:t>
            </a:r>
            <a:r>
              <a:rPr lang="it-IT" altLang="it-IT" sz="2800" b="1" dirty="0">
                <a:solidFill>
                  <a:schemeClr val="bg1"/>
                </a:solidFill>
                <a:latin typeface="Futura Md" charset="0"/>
                <a:ea typeface="+mj-ea"/>
                <a:cs typeface="+mj-cs"/>
              </a:rPr>
              <a:t> </a:t>
            </a:r>
            <a:r>
              <a:rPr lang="it-IT" altLang="it-IT" sz="2800" b="1" dirty="0">
                <a:solidFill>
                  <a:schemeClr val="bg1"/>
                </a:solidFill>
                <a:latin typeface="Futura Md" charset="0"/>
                <a:ea typeface="+mj-ea"/>
                <a:cs typeface="+mj-cs"/>
              </a:rPr>
              <a:t>è in tutti i settori</a:t>
            </a:r>
            <a:endParaRPr lang="it-IT" altLang="it-IT" sz="2800" b="1" dirty="0">
              <a:solidFill>
                <a:schemeClr val="bg1"/>
              </a:solidFill>
              <a:latin typeface="Futura Md" charset="0"/>
              <a:ea typeface="+mj-ea"/>
              <a:cs typeface="+mj-cs"/>
            </a:endParaRPr>
          </a:p>
        </p:txBody>
      </p:sp>
      <p:sp>
        <p:nvSpPr>
          <p:cNvPr id="67" name="Rettangolo 66"/>
          <p:cNvSpPr/>
          <p:nvPr/>
        </p:nvSpPr>
        <p:spPr bwMode="auto">
          <a:xfrm>
            <a:off x="1856656" y="1340768"/>
            <a:ext cx="7920880" cy="266429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it-IT" dirty="0" smtClean="0"/>
          </a:p>
        </p:txBody>
      </p:sp>
      <p:sp>
        <p:nvSpPr>
          <p:cNvPr id="68" name="Rettangolo 67"/>
          <p:cNvSpPr/>
          <p:nvPr/>
        </p:nvSpPr>
        <p:spPr bwMode="auto">
          <a:xfrm>
            <a:off x="272480" y="1484784"/>
            <a:ext cx="9361040" cy="5256584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it-IT" dirty="0" smtClean="0"/>
          </a:p>
        </p:txBody>
      </p:sp>
      <p:sp>
        <p:nvSpPr>
          <p:cNvPr id="27" name="Segnaposto numero diapositiva 3"/>
          <p:cNvSpPr txBox="1">
            <a:spLocks/>
          </p:cNvSpPr>
          <p:nvPr/>
        </p:nvSpPr>
        <p:spPr>
          <a:xfrm>
            <a:off x="4553369" y="6493653"/>
            <a:ext cx="779079" cy="14408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defPPr>
              <a:defRPr lang="en-US"/>
            </a:defPPr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1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742950" indent="-285750"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1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1143000" indent="-228600"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1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600200" indent="-228600"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1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2057400" indent="-228600"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1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umimoji="1" sz="1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umimoji="1" sz="1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umimoji="1" sz="1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umimoji="1" sz="1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eaLnBrk="1" hangingPunct="1"/>
            <a:fld id="{D6429781-051B-4923-8B06-EB93F3A426B2}" type="slidenum">
              <a:rPr lang="it-IT" altLang="it-IT" sz="800" b="1" smtClean="0">
                <a:solidFill>
                  <a:schemeClr val="bg2"/>
                </a:solidFill>
                <a:latin typeface="Calibri" panose="020F0502020204030204" pitchFamily="34" charset="0"/>
              </a:rPr>
              <a:pPr eaLnBrk="1" hangingPunct="1"/>
              <a:t>19</a:t>
            </a:fld>
            <a:endParaRPr lang="it-IT" altLang="it-IT" sz="800" b="1" smtClean="0">
              <a:solidFill>
                <a:schemeClr val="bg2"/>
              </a:solidFill>
              <a:latin typeface="Calibri" panose="020F0502020204030204" pitchFamily="34" charset="0"/>
            </a:endParaRPr>
          </a:p>
        </p:txBody>
      </p:sp>
      <p:sp>
        <p:nvSpPr>
          <p:cNvPr id="28" name="Ovale 19"/>
          <p:cNvSpPr>
            <a:spLocks noChangeArrowheads="1"/>
          </p:cNvSpPr>
          <p:nvPr/>
        </p:nvSpPr>
        <p:spPr bwMode="auto">
          <a:xfrm>
            <a:off x="3040070" y="2132856"/>
            <a:ext cx="3497106" cy="3221157"/>
          </a:xfrm>
          <a:prstGeom prst="ellipse">
            <a:avLst/>
          </a:prstGeom>
          <a:solidFill>
            <a:srgbClr val="F2F2F2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endParaRPr kumimoji="1" lang="it-IT" altLang="it-IT" sz="2400" b="1" i="1" dirty="0">
              <a:solidFill>
                <a:srgbClr val="00B0F0"/>
              </a:solidFill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pPr algn="ctr"/>
            <a:endParaRPr kumimoji="1" lang="it-IT" altLang="it-IT" sz="2400" b="1" i="1" dirty="0">
              <a:solidFill>
                <a:srgbClr val="00B0F0"/>
              </a:solidFill>
              <a:latin typeface="Calibri" pitchFamily="34" charset="0"/>
              <a:ea typeface="Calibri" pitchFamily="34" charset="0"/>
              <a:cs typeface="Calibri" pitchFamily="34" charset="0"/>
            </a:endParaRPr>
          </a:p>
        </p:txBody>
      </p:sp>
      <p:pic>
        <p:nvPicPr>
          <p:cNvPr id="29" name="Picture 2" descr="http://www.adocnazionale.it/wp-content/uploads/2013/03/Banking1.jpg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2710" y="2518048"/>
            <a:ext cx="1182745" cy="7502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" name="Rectangle 15"/>
          <p:cNvSpPr>
            <a:spLocks noChangeArrowheads="1"/>
          </p:cNvSpPr>
          <p:nvPr/>
        </p:nvSpPr>
        <p:spPr bwMode="auto">
          <a:xfrm>
            <a:off x="344488" y="2300679"/>
            <a:ext cx="1645617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marL="2857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>
              <a:buFont typeface="Wingdings" pitchFamily="2" charset="2"/>
              <a:buChar char="§"/>
            </a:pPr>
            <a:r>
              <a:rPr kumimoji="1" lang="it-IT" altLang="it-IT" sz="1200" b="1" i="1" dirty="0">
                <a:solidFill>
                  <a:srgbClr val="002060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Mobile Banking</a:t>
            </a:r>
          </a:p>
          <a:p>
            <a:pPr algn="l">
              <a:buFont typeface="Wingdings" pitchFamily="2" charset="2"/>
              <a:buChar char="§"/>
            </a:pPr>
            <a:r>
              <a:rPr kumimoji="1" lang="it-IT" altLang="it-IT" sz="1200" b="1" i="1" dirty="0">
                <a:solidFill>
                  <a:srgbClr val="002060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Filiali </a:t>
            </a:r>
            <a:r>
              <a:rPr kumimoji="1" lang="it-IT" altLang="it-IT" sz="1200" b="1" i="1" dirty="0" err="1">
                <a:solidFill>
                  <a:srgbClr val="002060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paperless</a:t>
            </a:r>
            <a:r>
              <a:rPr kumimoji="1" lang="it-IT" altLang="it-IT" sz="1200" b="1" i="1" dirty="0">
                <a:solidFill>
                  <a:srgbClr val="002060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 </a:t>
            </a:r>
          </a:p>
          <a:p>
            <a:pPr algn="l">
              <a:buFont typeface="Wingdings" pitchFamily="2" charset="2"/>
              <a:buChar char="§"/>
            </a:pPr>
            <a:r>
              <a:rPr kumimoji="1" lang="it-IT" altLang="it-IT" sz="1200" b="1" i="1" dirty="0">
                <a:solidFill>
                  <a:srgbClr val="002060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Digitalizzazione Back Office</a:t>
            </a:r>
          </a:p>
          <a:p>
            <a:pPr algn="l">
              <a:buFont typeface="Wingdings" pitchFamily="2" charset="2"/>
              <a:buChar char="§"/>
            </a:pPr>
            <a:r>
              <a:rPr kumimoji="1" lang="it-IT" altLang="it-IT" sz="1200" b="1" i="1" dirty="0" err="1">
                <a:solidFill>
                  <a:srgbClr val="002060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Compliance</a:t>
            </a:r>
            <a:r>
              <a:rPr kumimoji="1" lang="it-IT" altLang="it-IT" sz="1200" b="1" i="1" dirty="0">
                <a:solidFill>
                  <a:srgbClr val="002060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/</a:t>
            </a:r>
            <a:r>
              <a:rPr kumimoji="1" lang="it-IT" altLang="it-IT" sz="1200" b="1" i="1" dirty="0" err="1">
                <a:solidFill>
                  <a:srgbClr val="002060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Risk</a:t>
            </a:r>
            <a:r>
              <a:rPr kumimoji="1" lang="it-IT" altLang="it-IT" sz="1200" b="1" i="1" dirty="0">
                <a:solidFill>
                  <a:srgbClr val="002060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 Management</a:t>
            </a:r>
          </a:p>
        </p:txBody>
      </p:sp>
      <p:pic>
        <p:nvPicPr>
          <p:cNvPr id="31" name="Picture 4" descr="http://www.cattolica.info/wp-content/uploads/assicurazione-auto.jpg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2420" y="3153023"/>
            <a:ext cx="1046844" cy="7800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" name="Rectangle 15"/>
          <p:cNvSpPr>
            <a:spLocks noChangeArrowheads="1"/>
          </p:cNvSpPr>
          <p:nvPr/>
        </p:nvSpPr>
        <p:spPr bwMode="auto">
          <a:xfrm>
            <a:off x="7262605" y="3133417"/>
            <a:ext cx="2226899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marL="2857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>
              <a:buFont typeface="Wingdings" pitchFamily="2" charset="2"/>
              <a:buChar char="§"/>
            </a:pPr>
            <a:r>
              <a:rPr kumimoji="1" lang="it-IT" altLang="it-IT" sz="1200" b="1" i="1" dirty="0">
                <a:solidFill>
                  <a:srgbClr val="002060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Trasparenza/ </a:t>
            </a:r>
            <a:r>
              <a:rPr kumimoji="1" lang="it-IT" altLang="it-IT" sz="1200" b="1" i="1" dirty="0" err="1">
                <a:solidFill>
                  <a:srgbClr val="002060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Compliance</a:t>
            </a:r>
            <a:endParaRPr kumimoji="1" lang="it-IT" altLang="it-IT" sz="1200" b="1" i="1" dirty="0">
              <a:solidFill>
                <a:srgbClr val="002060"/>
              </a:solidFill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pPr algn="l">
              <a:buFont typeface="Wingdings" pitchFamily="2" charset="2"/>
              <a:buChar char="§"/>
            </a:pPr>
            <a:r>
              <a:rPr kumimoji="1" lang="it-IT" altLang="it-IT" sz="1200" b="1" i="1" dirty="0">
                <a:solidFill>
                  <a:srgbClr val="002060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Web/Mobile </a:t>
            </a:r>
            <a:r>
              <a:rPr kumimoji="1" lang="it-IT" altLang="it-IT" sz="1200" b="1" i="1" dirty="0" err="1">
                <a:solidFill>
                  <a:srgbClr val="002060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insurance</a:t>
            </a:r>
            <a:endParaRPr kumimoji="1" lang="it-IT" altLang="it-IT" sz="1200" b="1" i="1" dirty="0">
              <a:solidFill>
                <a:srgbClr val="002060"/>
              </a:solidFill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pPr algn="l">
              <a:buFont typeface="Wingdings" pitchFamily="2" charset="2"/>
              <a:buChar char="§"/>
            </a:pPr>
            <a:r>
              <a:rPr kumimoji="1" lang="it-IT" altLang="it-IT" sz="1200" b="1" i="1" dirty="0" err="1">
                <a:solidFill>
                  <a:srgbClr val="002060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Risk</a:t>
            </a:r>
            <a:r>
              <a:rPr kumimoji="1" lang="it-IT" altLang="it-IT" sz="1200" b="1" i="1" dirty="0">
                <a:solidFill>
                  <a:srgbClr val="002060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 Management</a:t>
            </a:r>
          </a:p>
          <a:p>
            <a:pPr algn="l">
              <a:buFont typeface="Wingdings" pitchFamily="2" charset="2"/>
              <a:buChar char="§"/>
            </a:pPr>
            <a:r>
              <a:rPr kumimoji="1" lang="it-IT" altLang="it-IT" sz="1200" b="1" i="1" dirty="0">
                <a:solidFill>
                  <a:srgbClr val="002060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Ottimizzazione gestione rete e fidelizzazione </a:t>
            </a:r>
          </a:p>
        </p:txBody>
      </p:sp>
      <p:sp>
        <p:nvSpPr>
          <p:cNvPr id="34" name="Rectangle 15"/>
          <p:cNvSpPr>
            <a:spLocks noChangeArrowheads="1"/>
          </p:cNvSpPr>
          <p:nvPr/>
        </p:nvSpPr>
        <p:spPr bwMode="auto">
          <a:xfrm>
            <a:off x="5207938" y="1847146"/>
            <a:ext cx="4281566" cy="8617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marL="2857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>
              <a:buFont typeface="Wingdings" pitchFamily="2" charset="2"/>
              <a:buChar char="§"/>
            </a:pPr>
            <a:r>
              <a:rPr kumimoji="1" lang="it-IT" altLang="it-IT" sz="1200" b="1" i="1" dirty="0">
                <a:solidFill>
                  <a:srgbClr val="002060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Digital Supply Chain</a:t>
            </a:r>
          </a:p>
          <a:p>
            <a:pPr algn="l">
              <a:buFont typeface="Wingdings" pitchFamily="2" charset="2"/>
              <a:buChar char="§"/>
            </a:pPr>
            <a:r>
              <a:rPr kumimoji="1" lang="it-IT" altLang="it-IT" sz="1200" b="1" i="1" dirty="0">
                <a:solidFill>
                  <a:srgbClr val="002060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Sales </a:t>
            </a:r>
            <a:r>
              <a:rPr kumimoji="1" lang="it-IT" altLang="it-IT" sz="1200" b="1" i="1" dirty="0" err="1">
                <a:solidFill>
                  <a:srgbClr val="002060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Mobility</a:t>
            </a:r>
            <a:r>
              <a:rPr kumimoji="1" lang="it-IT" altLang="it-IT" sz="1200" b="1" i="1" dirty="0">
                <a:solidFill>
                  <a:srgbClr val="002060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 </a:t>
            </a:r>
          </a:p>
          <a:p>
            <a:pPr algn="l">
              <a:buFont typeface="Wingdings" pitchFamily="2" charset="2"/>
              <a:buChar char="§"/>
            </a:pPr>
            <a:r>
              <a:rPr kumimoji="1" lang="it-IT" altLang="it-IT" sz="1200" b="1" i="1" dirty="0" err="1">
                <a:solidFill>
                  <a:srgbClr val="002060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Compliance</a:t>
            </a:r>
            <a:r>
              <a:rPr kumimoji="1" lang="it-IT" altLang="it-IT" sz="1200" b="1" i="1" dirty="0">
                <a:solidFill>
                  <a:srgbClr val="002060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 - Tracciabilità processi produttivi e distributivi</a:t>
            </a:r>
          </a:p>
          <a:p>
            <a:pPr algn="l">
              <a:buFont typeface="Wingdings" pitchFamily="2" charset="2"/>
              <a:buChar char="§"/>
            </a:pPr>
            <a:r>
              <a:rPr kumimoji="1" lang="it-IT" altLang="it-IT" sz="1200" b="1" i="1" dirty="0">
                <a:solidFill>
                  <a:srgbClr val="002060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Razionalizzazione e ottimizzazione processi</a:t>
            </a:r>
          </a:p>
        </p:txBody>
      </p:sp>
      <p:pic>
        <p:nvPicPr>
          <p:cNvPr id="35" name="Picture 8" descr="http://www.asi.it/files/imagecache/news_image/images/Fucino_Antennas_635_423.jpg">
            <a:hlinkClick r:id="rId7"/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6346" y="3933056"/>
            <a:ext cx="983604" cy="7435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" name="Rettangolo 28"/>
          <p:cNvSpPr>
            <a:spLocks noChangeArrowheads="1"/>
          </p:cNvSpPr>
          <p:nvPr/>
        </p:nvSpPr>
        <p:spPr bwMode="auto">
          <a:xfrm>
            <a:off x="416496" y="4721478"/>
            <a:ext cx="1996316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kumimoji="1" lang="it-IT" altLang="it-IT" sz="1600" b="1" i="1" dirty="0" err="1">
                <a:solidFill>
                  <a:srgbClr val="002060"/>
                </a:solidFill>
                <a:latin typeface="Calibri" panose="020F0502020204030204" pitchFamily="34" charset="0"/>
              </a:rPr>
              <a:t>Telco</a:t>
            </a:r>
            <a:r>
              <a:rPr kumimoji="1" lang="it-IT" altLang="it-IT" sz="1600" b="1" i="1" dirty="0">
                <a:solidFill>
                  <a:srgbClr val="002060"/>
                </a:solidFill>
                <a:latin typeface="Calibri" panose="020F0502020204030204" pitchFamily="34" charset="0"/>
              </a:rPr>
              <a:t>/Media/Utilities</a:t>
            </a:r>
          </a:p>
        </p:txBody>
      </p:sp>
      <p:sp>
        <p:nvSpPr>
          <p:cNvPr id="38" name="Rettangolo 29"/>
          <p:cNvSpPr>
            <a:spLocks noChangeArrowheads="1"/>
          </p:cNvSpPr>
          <p:nvPr/>
        </p:nvSpPr>
        <p:spPr bwMode="auto">
          <a:xfrm>
            <a:off x="344488" y="2010326"/>
            <a:ext cx="813043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kumimoji="1" lang="it-IT" altLang="it-IT" sz="1600" b="1" i="1" dirty="0">
                <a:solidFill>
                  <a:srgbClr val="002060"/>
                </a:solidFill>
                <a:latin typeface="Calibri" panose="020F0502020204030204" pitchFamily="34" charset="0"/>
              </a:rPr>
              <a:t>Banche</a:t>
            </a:r>
          </a:p>
        </p:txBody>
      </p:sp>
      <p:sp>
        <p:nvSpPr>
          <p:cNvPr id="39" name="Rettangolo 30"/>
          <p:cNvSpPr>
            <a:spLocks noChangeArrowheads="1"/>
          </p:cNvSpPr>
          <p:nvPr/>
        </p:nvSpPr>
        <p:spPr bwMode="auto">
          <a:xfrm>
            <a:off x="5231877" y="1578278"/>
            <a:ext cx="945259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kumimoji="1" lang="it-IT" altLang="it-IT" sz="1600" b="1" i="1" dirty="0">
                <a:solidFill>
                  <a:srgbClr val="002060"/>
                </a:solidFill>
                <a:latin typeface="Calibri" panose="020F0502020204030204" pitchFamily="34" charset="0"/>
              </a:rPr>
              <a:t>Industria</a:t>
            </a:r>
          </a:p>
        </p:txBody>
      </p:sp>
      <p:sp>
        <p:nvSpPr>
          <p:cNvPr id="40" name="Rettangolo 31"/>
          <p:cNvSpPr>
            <a:spLocks noChangeArrowheads="1"/>
          </p:cNvSpPr>
          <p:nvPr/>
        </p:nvSpPr>
        <p:spPr bwMode="auto">
          <a:xfrm>
            <a:off x="7259456" y="2852936"/>
            <a:ext cx="1293944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kumimoji="1" lang="it-IT" altLang="it-IT" sz="1600" b="1" i="1" dirty="0">
                <a:solidFill>
                  <a:srgbClr val="002060"/>
                </a:solidFill>
                <a:latin typeface="Calibri" panose="020F0502020204030204" pitchFamily="34" charset="0"/>
              </a:rPr>
              <a:t>Assicurazioni</a:t>
            </a:r>
          </a:p>
        </p:txBody>
      </p:sp>
      <p:sp>
        <p:nvSpPr>
          <p:cNvPr id="41" name="Rectangle 15"/>
          <p:cNvSpPr>
            <a:spLocks noChangeArrowheads="1"/>
          </p:cNvSpPr>
          <p:nvPr/>
        </p:nvSpPr>
        <p:spPr bwMode="auto">
          <a:xfrm>
            <a:off x="445071" y="5011831"/>
            <a:ext cx="2314360" cy="1200329"/>
          </a:xfrm>
          <a:prstGeom prst="rect">
            <a:avLst/>
          </a:prstGeom>
          <a:noFill/>
          <a:ln>
            <a:noFill/>
          </a:ln>
          <a:extLst/>
        </p:spPr>
        <p:txBody>
          <a:bodyPr anchor="ctr">
            <a:spAutoFit/>
          </a:bodyPr>
          <a:lstStyle>
            <a:lvl1pPr marL="2857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>
              <a:buFont typeface="Wingdings" pitchFamily="2" charset="2"/>
              <a:buChar char="§"/>
            </a:pPr>
            <a:r>
              <a:rPr kumimoji="1" lang="it-IT" altLang="it-IT" sz="1200" b="1" i="1" dirty="0" err="1">
                <a:solidFill>
                  <a:srgbClr val="002060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Compliance</a:t>
            </a:r>
            <a:r>
              <a:rPr kumimoji="1" lang="it-IT" altLang="it-IT" sz="1200" b="1" i="1" dirty="0">
                <a:solidFill>
                  <a:srgbClr val="002060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 </a:t>
            </a:r>
          </a:p>
          <a:p>
            <a:pPr algn="l">
              <a:buFont typeface="Wingdings" pitchFamily="2" charset="2"/>
              <a:buChar char="§"/>
            </a:pPr>
            <a:r>
              <a:rPr kumimoji="1" lang="it-IT" altLang="it-IT" sz="1200" b="1" i="1" dirty="0">
                <a:solidFill>
                  <a:srgbClr val="002060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Sales </a:t>
            </a:r>
            <a:r>
              <a:rPr kumimoji="1" lang="it-IT" altLang="it-IT" sz="1200" b="1" i="1" dirty="0" err="1">
                <a:solidFill>
                  <a:srgbClr val="002060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Mobility</a:t>
            </a:r>
            <a:r>
              <a:rPr kumimoji="1" lang="it-IT" altLang="it-IT" sz="1200" b="1" i="1" dirty="0">
                <a:solidFill>
                  <a:srgbClr val="002060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 </a:t>
            </a:r>
          </a:p>
          <a:p>
            <a:pPr algn="l">
              <a:buFont typeface="Wingdings" pitchFamily="2" charset="2"/>
              <a:buChar char="§"/>
            </a:pPr>
            <a:r>
              <a:rPr kumimoji="1" lang="it-IT" altLang="it-IT" sz="1200" b="1" i="1" dirty="0" err="1">
                <a:solidFill>
                  <a:srgbClr val="002060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Multicanalità</a:t>
            </a:r>
            <a:endParaRPr kumimoji="1" lang="it-IT" altLang="it-IT" sz="1200" b="1" i="1" dirty="0">
              <a:solidFill>
                <a:srgbClr val="002060"/>
              </a:solidFill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pPr algn="l">
              <a:buFont typeface="Wingdings" pitchFamily="2" charset="2"/>
              <a:buChar char="§"/>
            </a:pPr>
            <a:r>
              <a:rPr kumimoji="1" lang="it-IT" altLang="it-IT" sz="1200" b="1" i="1" dirty="0">
                <a:solidFill>
                  <a:srgbClr val="002060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Social </a:t>
            </a:r>
            <a:r>
              <a:rPr kumimoji="1" lang="it-IT" altLang="it-IT" sz="1200" b="1" i="1" dirty="0" err="1">
                <a:solidFill>
                  <a:srgbClr val="002060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Customer</a:t>
            </a:r>
            <a:r>
              <a:rPr kumimoji="1" lang="it-IT" altLang="it-IT" sz="1200" b="1" i="1" dirty="0">
                <a:solidFill>
                  <a:srgbClr val="002060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 Care </a:t>
            </a:r>
          </a:p>
          <a:p>
            <a:pPr algn="l">
              <a:buFont typeface="Wingdings" pitchFamily="2" charset="2"/>
              <a:buChar char="§"/>
            </a:pPr>
            <a:r>
              <a:rPr kumimoji="1" lang="it-IT" altLang="it-IT" sz="1200" b="1" i="1" dirty="0">
                <a:solidFill>
                  <a:srgbClr val="002060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Servizi Self Service </a:t>
            </a:r>
          </a:p>
          <a:p>
            <a:pPr algn="l">
              <a:buFont typeface="Wingdings" pitchFamily="2" charset="2"/>
              <a:buChar char="§"/>
            </a:pPr>
            <a:r>
              <a:rPr kumimoji="1" lang="it-IT" altLang="it-IT" sz="1200" b="1" i="1" dirty="0">
                <a:solidFill>
                  <a:srgbClr val="002060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Digital </a:t>
            </a:r>
            <a:r>
              <a:rPr kumimoji="1" lang="it-IT" altLang="it-IT" sz="1200" b="1" i="1" dirty="0" err="1">
                <a:solidFill>
                  <a:srgbClr val="002060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Contents</a:t>
            </a:r>
            <a:endParaRPr kumimoji="1" lang="it-IT" altLang="it-IT" sz="1200" b="1" i="1" dirty="0">
              <a:solidFill>
                <a:srgbClr val="002060"/>
              </a:solidFill>
              <a:latin typeface="Calibri" pitchFamily="34" charset="0"/>
              <a:ea typeface="Calibri" pitchFamily="34" charset="0"/>
              <a:cs typeface="Calibri" pitchFamily="34" charset="0"/>
            </a:endParaRPr>
          </a:p>
        </p:txBody>
      </p:sp>
      <p:pic>
        <p:nvPicPr>
          <p:cNvPr id="43" name="Picture 14" descr="http://www.sansalvoinpiazza.it/wp-content/uploads/2012/01/sanit%C3%A0.jpg">
            <a:hlinkClick r:id="rId9"/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9738" y="4541710"/>
            <a:ext cx="979566" cy="7982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4" name="Rectangle 15"/>
          <p:cNvSpPr>
            <a:spLocks noChangeArrowheads="1"/>
          </p:cNvSpPr>
          <p:nvPr/>
        </p:nvSpPr>
        <p:spPr bwMode="auto">
          <a:xfrm>
            <a:off x="4216367" y="5557482"/>
            <a:ext cx="5273137" cy="1015663"/>
          </a:xfrm>
          <a:prstGeom prst="rect">
            <a:avLst/>
          </a:prstGeom>
          <a:noFill/>
          <a:ln>
            <a:noFill/>
          </a:ln>
        </p:spPr>
        <p:txBody>
          <a:bodyPr wrap="square" anchor="ctr">
            <a:spAutoFit/>
          </a:bodyPr>
          <a:lstStyle>
            <a:lvl1pPr marL="2857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>
              <a:buFont typeface="Wingdings" pitchFamily="2" charset="2"/>
              <a:buChar char="§"/>
            </a:pPr>
            <a:r>
              <a:rPr kumimoji="1" lang="it-IT" altLang="it-IT" sz="1200" b="1" i="1" dirty="0" err="1">
                <a:solidFill>
                  <a:srgbClr val="002060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Compliance</a:t>
            </a:r>
            <a:r>
              <a:rPr kumimoji="1" lang="it-IT" altLang="it-IT" sz="1200" b="1" i="1" dirty="0">
                <a:solidFill>
                  <a:srgbClr val="002060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 – Agenda Digitale/SPID/Fatturazione elettronica</a:t>
            </a:r>
          </a:p>
          <a:p>
            <a:pPr algn="l">
              <a:buFont typeface="Wingdings" pitchFamily="2" charset="2"/>
              <a:buChar char="§"/>
            </a:pPr>
            <a:r>
              <a:rPr kumimoji="1" lang="it-IT" altLang="it-IT" sz="1200" b="1" i="1" dirty="0">
                <a:solidFill>
                  <a:srgbClr val="002060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Regole tecniche Documento Informatico – eliminazione carta entro 18 mesi</a:t>
            </a:r>
          </a:p>
          <a:p>
            <a:pPr algn="l">
              <a:buFont typeface="Wingdings" pitchFamily="2" charset="2"/>
              <a:buChar char="§"/>
            </a:pPr>
            <a:r>
              <a:rPr kumimoji="1" lang="it-IT" altLang="it-IT" sz="1200" b="1" i="1" dirty="0">
                <a:solidFill>
                  <a:srgbClr val="002060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Razionalizzazione/recupero di efficienza</a:t>
            </a:r>
          </a:p>
          <a:p>
            <a:pPr algn="l">
              <a:buFont typeface="Wingdings" pitchFamily="2" charset="2"/>
              <a:buChar char="§"/>
            </a:pPr>
            <a:r>
              <a:rPr kumimoji="1" lang="it-IT" altLang="it-IT" sz="1200" b="1" i="1" dirty="0">
                <a:solidFill>
                  <a:srgbClr val="002060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Giustizia/Scuola/Sanità Elettronica</a:t>
            </a:r>
          </a:p>
          <a:p>
            <a:pPr algn="l">
              <a:buFont typeface="Wingdings" pitchFamily="2" charset="2"/>
              <a:buChar char="§"/>
            </a:pPr>
            <a:r>
              <a:rPr kumimoji="1" lang="it-IT" altLang="it-IT" sz="1200" b="1" i="1" dirty="0">
                <a:solidFill>
                  <a:srgbClr val="002060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Evoluzione servizi al cittadino</a:t>
            </a:r>
          </a:p>
        </p:txBody>
      </p:sp>
      <p:sp>
        <p:nvSpPr>
          <p:cNvPr id="45" name="CasellaDiTesto 44"/>
          <p:cNvSpPr txBox="1"/>
          <p:nvPr/>
        </p:nvSpPr>
        <p:spPr>
          <a:xfrm>
            <a:off x="267629" y="6456665"/>
            <a:ext cx="1922321" cy="276999"/>
          </a:xfrm>
          <a:prstGeom prst="rect">
            <a:avLst/>
          </a:prstGeom>
          <a:noFill/>
        </p:spPr>
        <p:txBody>
          <a:bodyPr wrap="none">
            <a:spAutoFit/>
          </a:bodyPr>
          <a:lstStyle>
            <a:defPPr>
              <a:defRPr lang="en-US"/>
            </a:defPPr>
            <a:lvl1pPr>
              <a:defRPr sz="1200" b="1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kumimoji="1" lang="it-IT" kern="0" dirty="0" smtClean="0">
                <a:solidFill>
                  <a:srgbClr val="4F81BD">
                    <a:lumMod val="50000"/>
                  </a:srgbClr>
                </a:solidFill>
                <a:latin typeface="Calibri" panose="020F0502020204030204" pitchFamily="34" charset="0"/>
              </a:rPr>
              <a:t>Fonte: </a:t>
            </a:r>
            <a:r>
              <a:rPr kumimoji="1" lang="it-IT" kern="0" dirty="0" err="1" smtClean="0">
                <a:solidFill>
                  <a:srgbClr val="4F81BD">
                    <a:lumMod val="50000"/>
                  </a:srgbClr>
                </a:solidFill>
                <a:latin typeface="Calibri" panose="020F0502020204030204" pitchFamily="34" charset="0"/>
              </a:rPr>
              <a:t>NetConsulting</a:t>
            </a:r>
            <a:r>
              <a:rPr kumimoji="1" lang="it-IT" kern="0" dirty="0" smtClean="0">
                <a:solidFill>
                  <a:srgbClr val="4F81BD">
                    <a:lumMod val="50000"/>
                  </a:srgbClr>
                </a:solidFill>
                <a:latin typeface="Calibri" panose="020F0502020204030204" pitchFamily="34" charset="0"/>
              </a:rPr>
              <a:t>, 2015</a:t>
            </a:r>
          </a:p>
        </p:txBody>
      </p:sp>
      <p:sp>
        <p:nvSpPr>
          <p:cNvPr id="49" name="Rettangolo 31"/>
          <p:cNvSpPr>
            <a:spLocks noChangeArrowheads="1"/>
          </p:cNvSpPr>
          <p:nvPr/>
        </p:nvSpPr>
        <p:spPr bwMode="auto">
          <a:xfrm>
            <a:off x="4232920" y="5250686"/>
            <a:ext cx="788549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kumimoji="1" lang="it-IT" altLang="it-IT" sz="1600" b="1" i="1" dirty="0" smtClean="0">
                <a:solidFill>
                  <a:srgbClr val="002060"/>
                </a:solidFill>
                <a:latin typeface="Calibri" panose="020F0502020204030204" pitchFamily="34" charset="0"/>
              </a:rPr>
              <a:t>PP. AA.</a:t>
            </a:r>
            <a:endParaRPr kumimoji="1" lang="it-IT" altLang="it-IT" sz="1600" b="1" i="1" dirty="0">
              <a:solidFill>
                <a:srgbClr val="002060"/>
              </a:solidFill>
              <a:latin typeface="Calibri" panose="020F0502020204030204" pitchFamily="34" charset="0"/>
            </a:endParaRPr>
          </a:p>
        </p:txBody>
      </p:sp>
      <p:sp>
        <p:nvSpPr>
          <p:cNvPr id="2" name="Ovale 1"/>
          <p:cNvSpPr/>
          <p:nvPr/>
        </p:nvSpPr>
        <p:spPr bwMode="auto">
          <a:xfrm>
            <a:off x="3315455" y="2636912"/>
            <a:ext cx="2966965" cy="2397750"/>
          </a:xfrm>
          <a:prstGeom prst="ellipse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it-IT" altLang="it-IT" sz="2400" b="1" i="1" dirty="0" smtClean="0">
              <a:solidFill>
                <a:srgbClr val="00B0F0"/>
              </a:solidFill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r>
              <a:rPr lang="it-IT" altLang="it-IT" sz="2400" b="1" i="1" dirty="0" smtClean="0">
                <a:solidFill>
                  <a:srgbClr val="00B0F0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Digital </a:t>
            </a:r>
            <a:r>
              <a:rPr lang="it-IT" altLang="it-IT" sz="2400" b="1" i="1" dirty="0">
                <a:solidFill>
                  <a:srgbClr val="00B0F0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Enterprise/</a:t>
            </a:r>
          </a:p>
          <a:p>
            <a:r>
              <a:rPr lang="it-IT" altLang="it-IT" sz="2400" b="1" i="1" dirty="0">
                <a:solidFill>
                  <a:srgbClr val="00B0F0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Digital Public Sector</a:t>
            </a:r>
            <a:endParaRPr lang="it-IT" altLang="it-IT" sz="2400" b="1" i="1" dirty="0">
              <a:solidFill>
                <a:srgbClr val="00B0F0"/>
              </a:solidFill>
              <a:latin typeface="Calibri" pitchFamily="34" charset="0"/>
              <a:ea typeface="Calibri" pitchFamily="34" charset="0"/>
              <a:cs typeface="Calibri" pitchFamily="34" charset="0"/>
            </a:endParaRPr>
          </a:p>
        </p:txBody>
      </p:sp>
      <p:pic>
        <p:nvPicPr>
          <p:cNvPr id="42" name="Picture 12" descr="http://www.avvocatorecuperocrediti.it/blog/wp-content/uploads/2012/12/pubblica-amministrazione.gif">
            <a:hlinkClick r:id="rId11"/>
          </p:cNvPr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7145" y="4495024"/>
            <a:ext cx="944582" cy="95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" name="Picture 6" descr="http://fuerza.com.mx/wp-content/uploads/2013/03/INDUSTRIA-AUTOMOTRIZ-ESP.jpg">
            <a:hlinkClick r:id="rId13"/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9795" y="1826208"/>
            <a:ext cx="1309229" cy="882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" name="Picture 10" descr="http://www.lagazzettadilucca.it/assets/Uploads/articoli/gasluce2.jpg">
            <a:hlinkClick r:id="rId15"/>
          </p:cNvPr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3364" y="3933056"/>
            <a:ext cx="1110086" cy="7419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58105546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ttangolo 5"/>
          <p:cNvSpPr/>
          <p:nvPr/>
        </p:nvSpPr>
        <p:spPr bwMode="auto">
          <a:xfrm>
            <a:off x="1856656" y="1340768"/>
            <a:ext cx="7920880" cy="266429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it-IT" dirty="0" smtClean="0"/>
          </a:p>
        </p:txBody>
      </p:sp>
      <p:sp>
        <p:nvSpPr>
          <p:cNvPr id="7" name="Rettangolo 6"/>
          <p:cNvSpPr/>
          <p:nvPr/>
        </p:nvSpPr>
        <p:spPr bwMode="auto">
          <a:xfrm>
            <a:off x="272480" y="1484784"/>
            <a:ext cx="9361040" cy="5256584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it-IT" dirty="0" smtClean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98" t="3377"/>
          <a:stretch/>
        </p:blipFill>
        <p:spPr bwMode="auto">
          <a:xfrm>
            <a:off x="467184" y="2172706"/>
            <a:ext cx="4443288" cy="33445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13" r="3382" b="1867"/>
          <a:stretch/>
        </p:blipFill>
        <p:spPr bwMode="auto">
          <a:xfrm>
            <a:off x="4970938" y="2162914"/>
            <a:ext cx="4411478" cy="33543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itolo 3"/>
          <p:cNvSpPr>
            <a:spLocks noGrp="1"/>
          </p:cNvSpPr>
          <p:nvPr>
            <p:ph type="title"/>
          </p:nvPr>
        </p:nvSpPr>
        <p:spPr>
          <a:xfrm>
            <a:off x="353905" y="282352"/>
            <a:ext cx="9711663" cy="914400"/>
          </a:xfrm>
        </p:spPr>
        <p:txBody>
          <a:bodyPr/>
          <a:lstStyle/>
          <a:p>
            <a:r>
              <a:rPr lang="it-IT" sz="3200" kern="1200" dirty="0">
                <a:solidFill>
                  <a:schemeClr val="bg1"/>
                </a:solidFill>
                <a:latin typeface="Futura Md" charset="0"/>
              </a:rPr>
              <a:t>La Strategia digitale per il Paese</a:t>
            </a:r>
            <a:endParaRPr lang="it-IT" sz="3200" kern="1200" dirty="0">
              <a:solidFill>
                <a:schemeClr val="bg1"/>
              </a:solidFill>
              <a:latin typeface="Futura Md" charset="0"/>
            </a:endParaRPr>
          </a:p>
        </p:txBody>
      </p:sp>
      <p:sp>
        <p:nvSpPr>
          <p:cNvPr id="2" name="CasellaDiTesto 1"/>
          <p:cNvSpPr txBox="1"/>
          <p:nvPr/>
        </p:nvSpPr>
        <p:spPr>
          <a:xfrm>
            <a:off x="545663" y="6320353"/>
            <a:ext cx="174304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200" b="1" dirty="0" smtClean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</a:rPr>
              <a:t>Fonte: </a:t>
            </a:r>
            <a:r>
              <a:rPr lang="it-IT" sz="1200" b="1" dirty="0" err="1" smtClean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</a:rPr>
              <a:t>Agid</a:t>
            </a:r>
            <a:r>
              <a:rPr lang="it-IT" sz="1200" b="1" dirty="0" smtClean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</a:rPr>
              <a:t>, Marzo 2015</a:t>
            </a:r>
          </a:p>
        </p:txBody>
      </p:sp>
    </p:spTree>
    <p:extLst>
      <p:ext uri="{BB962C8B-B14F-4D97-AF65-F5344CB8AC3E}">
        <p14:creationId xmlns:p14="http://schemas.microsoft.com/office/powerpoint/2010/main" val="3463308857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tangolo 3"/>
          <p:cNvSpPr/>
          <p:nvPr/>
        </p:nvSpPr>
        <p:spPr bwMode="auto">
          <a:xfrm>
            <a:off x="1856656" y="1340768"/>
            <a:ext cx="7920880" cy="266429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it-IT" dirty="0" smtClean="0"/>
          </a:p>
        </p:txBody>
      </p:sp>
      <p:sp>
        <p:nvSpPr>
          <p:cNvPr id="5" name="Rettangolo 4"/>
          <p:cNvSpPr/>
          <p:nvPr/>
        </p:nvSpPr>
        <p:spPr bwMode="auto">
          <a:xfrm>
            <a:off x="272480" y="1484784"/>
            <a:ext cx="9361040" cy="5256584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it-IT" dirty="0" smtClean="0"/>
          </a:p>
        </p:txBody>
      </p:sp>
      <p:sp>
        <p:nvSpPr>
          <p:cNvPr id="54" name="Titolo 1"/>
          <p:cNvSpPr txBox="1">
            <a:spLocks/>
          </p:cNvSpPr>
          <p:nvPr/>
        </p:nvSpPr>
        <p:spPr>
          <a:xfrm>
            <a:off x="425913" y="332656"/>
            <a:ext cx="9711663" cy="914400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kumimoji="1" sz="2800" b="1">
                <a:solidFill>
                  <a:schemeClr val="tx2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kumimoji="1" sz="2800" b="1">
                <a:solidFill>
                  <a:srgbClr val="0000CC"/>
                </a:solidFill>
                <a:latin typeface="Arial" charset="0"/>
              </a:defRPr>
            </a:lvl2pPr>
            <a:lvl3pPr algn="l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kumimoji="1" sz="2800" b="1">
                <a:solidFill>
                  <a:srgbClr val="0000CC"/>
                </a:solidFill>
                <a:latin typeface="Arial" charset="0"/>
              </a:defRPr>
            </a:lvl3pPr>
            <a:lvl4pPr algn="l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kumimoji="1" sz="2800" b="1">
                <a:solidFill>
                  <a:srgbClr val="0000CC"/>
                </a:solidFill>
                <a:latin typeface="Arial" charset="0"/>
              </a:defRPr>
            </a:lvl4pPr>
            <a:lvl5pPr algn="l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kumimoji="1" sz="2800" b="1">
                <a:solidFill>
                  <a:srgbClr val="0000CC"/>
                </a:solidFill>
                <a:latin typeface="Arial" charset="0"/>
              </a:defRPr>
            </a:lvl5pPr>
            <a:lvl6pPr marL="457200" algn="l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kumimoji="1" sz="2800" b="1">
                <a:solidFill>
                  <a:srgbClr val="0000CC"/>
                </a:solidFill>
                <a:latin typeface="Arial" charset="0"/>
              </a:defRPr>
            </a:lvl6pPr>
            <a:lvl7pPr marL="914400" algn="l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kumimoji="1" sz="2800" b="1">
                <a:solidFill>
                  <a:srgbClr val="0000CC"/>
                </a:solidFill>
                <a:latin typeface="Arial" charset="0"/>
              </a:defRPr>
            </a:lvl7pPr>
            <a:lvl8pPr marL="1371600" algn="l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kumimoji="1" sz="2800" b="1">
                <a:solidFill>
                  <a:srgbClr val="0000CC"/>
                </a:solidFill>
                <a:latin typeface="Arial" charset="0"/>
              </a:defRPr>
            </a:lvl8pPr>
            <a:lvl9pPr marL="1828800" algn="l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kumimoji="1" sz="2800" b="1">
                <a:solidFill>
                  <a:srgbClr val="0000CC"/>
                </a:solidFill>
                <a:latin typeface="Arial" charset="0"/>
              </a:defRPr>
            </a:lvl9pPr>
          </a:lstStyle>
          <a:p>
            <a:r>
              <a:rPr lang="it-IT" sz="3200" dirty="0">
                <a:solidFill>
                  <a:schemeClr val="bg1"/>
                </a:solidFill>
                <a:latin typeface="Futura Md" charset="0"/>
              </a:rPr>
              <a:t>Il Mercato Digitale in </a:t>
            </a:r>
            <a:r>
              <a:rPr lang="it-IT" sz="3200" dirty="0" smtClean="0">
                <a:solidFill>
                  <a:schemeClr val="bg1"/>
                </a:solidFill>
                <a:latin typeface="Futura Md" charset="0"/>
              </a:rPr>
              <a:t>Italia</a:t>
            </a:r>
            <a:endParaRPr lang="it-IT" sz="3200" dirty="0">
              <a:solidFill>
                <a:schemeClr val="bg1"/>
              </a:solidFill>
              <a:latin typeface="Futura Md" charset="0"/>
            </a:endParaRPr>
          </a:p>
        </p:txBody>
      </p:sp>
      <p:sp>
        <p:nvSpPr>
          <p:cNvPr id="104" name="Text Box 14"/>
          <p:cNvSpPr txBox="1">
            <a:spLocks noChangeArrowheads="1"/>
          </p:cNvSpPr>
          <p:nvPr/>
        </p:nvSpPr>
        <p:spPr bwMode="auto">
          <a:xfrm>
            <a:off x="330622" y="6392361"/>
            <a:ext cx="3182218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it-IT" sz="1200" b="1" dirty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</a:rPr>
              <a:t>Fonte: </a:t>
            </a:r>
            <a:r>
              <a:rPr lang="it-IT" sz="1200" b="1" dirty="0" err="1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</a:rPr>
              <a:t>Assinform</a:t>
            </a:r>
            <a:r>
              <a:rPr lang="it-IT" sz="1200" b="1" dirty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</a:rPr>
              <a:t> / </a:t>
            </a:r>
            <a:r>
              <a:rPr lang="it-IT" sz="1200" b="1" dirty="0" err="1" smtClean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</a:rPr>
              <a:t>NetConsulting</a:t>
            </a:r>
            <a:r>
              <a:rPr lang="it-IT" sz="1200" b="1" dirty="0" smtClean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</a:rPr>
              <a:t>, Marzo  2015</a:t>
            </a:r>
            <a:endParaRPr lang="en-US" sz="1200" b="1" dirty="0">
              <a:solidFill>
                <a:schemeClr val="tx2">
                  <a:lumMod val="75000"/>
                </a:schemeClr>
              </a:solidFill>
              <a:latin typeface="Calibri" panose="020F0502020204030204" pitchFamily="34" charset="0"/>
            </a:endParaRPr>
          </a:p>
        </p:txBody>
      </p:sp>
      <p:graphicFrame>
        <p:nvGraphicFramePr>
          <p:cNvPr id="6" name="Grafico 5"/>
          <p:cNvGraphicFramePr/>
          <p:nvPr>
            <p:extLst>
              <p:ext uri="{D42A27DB-BD31-4B8C-83A1-F6EECF244321}">
                <p14:modId xmlns:p14="http://schemas.microsoft.com/office/powerpoint/2010/main" val="3106634655"/>
              </p:ext>
            </p:extLst>
          </p:nvPr>
        </p:nvGraphicFramePr>
        <p:xfrm>
          <a:off x="344488" y="1731722"/>
          <a:ext cx="9361040" cy="472161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CasellaDiTesto 6"/>
          <p:cNvSpPr txBox="1"/>
          <p:nvPr/>
        </p:nvSpPr>
        <p:spPr>
          <a:xfrm>
            <a:off x="3630476" y="2229814"/>
            <a:ext cx="90281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000" b="1" dirty="0" smtClean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</a:rPr>
              <a:t>65.162</a:t>
            </a:r>
          </a:p>
        </p:txBody>
      </p:sp>
      <p:sp>
        <p:nvSpPr>
          <p:cNvPr id="8" name="CasellaDiTesto 7"/>
          <p:cNvSpPr txBox="1"/>
          <p:nvPr/>
        </p:nvSpPr>
        <p:spPr>
          <a:xfrm>
            <a:off x="7467669" y="1465039"/>
            <a:ext cx="218438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dirty="0" smtClean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</a:rPr>
              <a:t>Valori in Mln di Euro e in %</a:t>
            </a:r>
          </a:p>
        </p:txBody>
      </p:sp>
      <p:sp>
        <p:nvSpPr>
          <p:cNvPr id="9" name="CasellaDiTesto 8"/>
          <p:cNvSpPr txBox="1"/>
          <p:nvPr/>
        </p:nvSpPr>
        <p:spPr>
          <a:xfrm>
            <a:off x="3012001" y="1726689"/>
            <a:ext cx="7168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800" b="1" i="1" dirty="0" smtClean="0">
                <a:solidFill>
                  <a:srgbClr val="C00000"/>
                </a:solidFill>
                <a:latin typeface="Calibri" panose="020F0502020204030204" pitchFamily="34" charset="0"/>
              </a:rPr>
              <a:t>-4,4%</a:t>
            </a:r>
          </a:p>
        </p:txBody>
      </p:sp>
      <p:cxnSp>
        <p:nvCxnSpPr>
          <p:cNvPr id="10" name="Connettore 2 9"/>
          <p:cNvCxnSpPr/>
          <p:nvPr/>
        </p:nvCxnSpPr>
        <p:spPr bwMode="auto">
          <a:xfrm>
            <a:off x="3074579" y="2189304"/>
            <a:ext cx="599546" cy="140174"/>
          </a:xfrm>
          <a:prstGeom prst="straightConnector1">
            <a:avLst/>
          </a:prstGeom>
          <a:ln w="38100">
            <a:solidFill>
              <a:schemeClr val="accent2">
                <a:lumMod val="75000"/>
              </a:schemeClr>
            </a:solidFill>
            <a:tailEnd type="arrow"/>
          </a:ln>
          <a:effectLst>
            <a:glow rad="101600">
              <a:schemeClr val="accent2">
                <a:satMod val="175000"/>
                <a:alpha val="40000"/>
              </a:schemeClr>
            </a:glow>
          </a:effectLst>
          <a:extLst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1" name="CasellaDiTesto 10"/>
          <p:cNvSpPr txBox="1"/>
          <p:nvPr/>
        </p:nvSpPr>
        <p:spPr>
          <a:xfrm>
            <a:off x="5099793" y="2259391"/>
            <a:ext cx="90281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000" b="1" dirty="0" smtClean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</a:rPr>
              <a:t>64.234</a:t>
            </a:r>
          </a:p>
        </p:txBody>
      </p:sp>
      <p:sp>
        <p:nvSpPr>
          <p:cNvPr id="12" name="CasellaDiTesto 11"/>
          <p:cNvSpPr txBox="1"/>
          <p:nvPr/>
        </p:nvSpPr>
        <p:spPr>
          <a:xfrm>
            <a:off x="4346254" y="1875675"/>
            <a:ext cx="7168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800" b="1" i="1" dirty="0" smtClean="0">
                <a:solidFill>
                  <a:srgbClr val="C00000"/>
                </a:solidFill>
                <a:latin typeface="Calibri" panose="020F0502020204030204" pitchFamily="34" charset="0"/>
              </a:rPr>
              <a:t>-1,4%</a:t>
            </a:r>
          </a:p>
        </p:txBody>
      </p:sp>
      <p:cxnSp>
        <p:nvCxnSpPr>
          <p:cNvPr id="13" name="Connettore 2 12"/>
          <p:cNvCxnSpPr/>
          <p:nvPr/>
        </p:nvCxnSpPr>
        <p:spPr bwMode="auto">
          <a:xfrm>
            <a:off x="4461174" y="2229814"/>
            <a:ext cx="625038" cy="200055"/>
          </a:xfrm>
          <a:prstGeom prst="straightConnector1">
            <a:avLst/>
          </a:prstGeom>
          <a:ln w="38100">
            <a:solidFill>
              <a:schemeClr val="accent2">
                <a:lumMod val="75000"/>
              </a:schemeClr>
            </a:solidFill>
            <a:tailEnd type="arrow"/>
          </a:ln>
          <a:effectLst>
            <a:glow rad="101600">
              <a:schemeClr val="accent2">
                <a:satMod val="175000"/>
                <a:alpha val="40000"/>
              </a:schemeClr>
            </a:glow>
          </a:effectLst>
          <a:extLst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4" name="CasellaDiTesto 13"/>
          <p:cNvSpPr txBox="1"/>
          <p:nvPr/>
        </p:nvSpPr>
        <p:spPr>
          <a:xfrm>
            <a:off x="3055967" y="5411755"/>
            <a:ext cx="59984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dirty="0" smtClean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</a:rPr>
              <a:t>-2,3%</a:t>
            </a:r>
          </a:p>
        </p:txBody>
      </p:sp>
      <p:sp>
        <p:nvSpPr>
          <p:cNvPr id="15" name="Figura a mano libera 14"/>
          <p:cNvSpPr/>
          <p:nvPr/>
        </p:nvSpPr>
        <p:spPr bwMode="auto">
          <a:xfrm flipV="1">
            <a:off x="3062297" y="5620207"/>
            <a:ext cx="616272" cy="185057"/>
          </a:xfrm>
          <a:custGeom>
            <a:avLst/>
            <a:gdLst>
              <a:gd name="connsiteX0" fmla="*/ 0 w 500742"/>
              <a:gd name="connsiteY0" fmla="*/ 174172 h 185057"/>
              <a:gd name="connsiteX1" fmla="*/ 250371 w 500742"/>
              <a:gd name="connsiteY1" fmla="*/ 0 h 185057"/>
              <a:gd name="connsiteX2" fmla="*/ 500742 w 500742"/>
              <a:gd name="connsiteY2" fmla="*/ 185057 h 1850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00742" h="185057">
                <a:moveTo>
                  <a:pt x="0" y="174172"/>
                </a:moveTo>
                <a:lnTo>
                  <a:pt x="250371" y="0"/>
                </a:lnTo>
                <a:lnTo>
                  <a:pt x="500742" y="185057"/>
                </a:lnTo>
              </a:path>
            </a:pathLst>
          </a:custGeom>
          <a:noFill/>
          <a:ln w="19050" cap="flat" cmpd="sng" algn="ctr">
            <a:solidFill>
              <a:schemeClr val="tx2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it-IT" sz="1400" b="0" i="0" u="none" strike="noStrike" cap="none" normalizeH="0" baseline="0" smtClean="0">
              <a:ln>
                <a:noFill/>
              </a:ln>
              <a:solidFill>
                <a:srgbClr val="0000CC"/>
              </a:solidFill>
              <a:effectLst/>
              <a:latin typeface="Calibri" panose="020F0502020204030204" pitchFamily="34" charset="0"/>
            </a:endParaRPr>
          </a:p>
        </p:txBody>
      </p:sp>
      <p:sp>
        <p:nvSpPr>
          <p:cNvPr id="16" name="Figura a mano libera 15"/>
          <p:cNvSpPr/>
          <p:nvPr/>
        </p:nvSpPr>
        <p:spPr bwMode="auto">
          <a:xfrm>
            <a:off x="3062297" y="4887516"/>
            <a:ext cx="616272" cy="185057"/>
          </a:xfrm>
          <a:custGeom>
            <a:avLst/>
            <a:gdLst>
              <a:gd name="connsiteX0" fmla="*/ 0 w 500742"/>
              <a:gd name="connsiteY0" fmla="*/ 174172 h 185057"/>
              <a:gd name="connsiteX1" fmla="*/ 250371 w 500742"/>
              <a:gd name="connsiteY1" fmla="*/ 0 h 185057"/>
              <a:gd name="connsiteX2" fmla="*/ 500742 w 500742"/>
              <a:gd name="connsiteY2" fmla="*/ 185057 h 1850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00742" h="185057">
                <a:moveTo>
                  <a:pt x="0" y="174172"/>
                </a:moveTo>
                <a:lnTo>
                  <a:pt x="250371" y="0"/>
                </a:lnTo>
                <a:lnTo>
                  <a:pt x="500742" y="185057"/>
                </a:lnTo>
              </a:path>
            </a:pathLst>
          </a:custGeom>
          <a:noFill/>
          <a:ln w="19050" cap="flat" cmpd="sng" algn="ctr">
            <a:solidFill>
              <a:schemeClr val="accent6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it-IT" sz="1400" b="0" i="0" u="none" strike="noStrike" cap="none" normalizeH="0" baseline="0" smtClean="0">
              <a:ln>
                <a:noFill/>
              </a:ln>
              <a:solidFill>
                <a:srgbClr val="0000CC"/>
              </a:solidFill>
              <a:effectLst/>
              <a:latin typeface="Calibri" panose="020F0502020204030204" pitchFamily="34" charset="0"/>
            </a:endParaRPr>
          </a:p>
        </p:txBody>
      </p:sp>
      <p:sp>
        <p:nvSpPr>
          <p:cNvPr id="17" name="CasellaDiTesto 16"/>
          <p:cNvSpPr txBox="1"/>
          <p:nvPr/>
        </p:nvSpPr>
        <p:spPr>
          <a:xfrm>
            <a:off x="3021619" y="4980044"/>
            <a:ext cx="63511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dirty="0" smtClean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</a:rPr>
              <a:t>+2,7%</a:t>
            </a:r>
          </a:p>
        </p:txBody>
      </p:sp>
      <p:sp>
        <p:nvSpPr>
          <p:cNvPr id="18" name="CasellaDiTesto 17"/>
          <p:cNvSpPr txBox="1"/>
          <p:nvPr/>
        </p:nvSpPr>
        <p:spPr>
          <a:xfrm>
            <a:off x="3044063" y="4273351"/>
            <a:ext cx="59984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dirty="0" smtClean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</a:rPr>
              <a:t>-2,7%</a:t>
            </a:r>
          </a:p>
        </p:txBody>
      </p:sp>
      <p:sp>
        <p:nvSpPr>
          <p:cNvPr id="19" name="Figura a mano libera 18"/>
          <p:cNvSpPr/>
          <p:nvPr/>
        </p:nvSpPr>
        <p:spPr bwMode="auto">
          <a:xfrm flipV="1">
            <a:off x="3062297" y="4540087"/>
            <a:ext cx="616272" cy="185057"/>
          </a:xfrm>
          <a:custGeom>
            <a:avLst/>
            <a:gdLst>
              <a:gd name="connsiteX0" fmla="*/ 0 w 500742"/>
              <a:gd name="connsiteY0" fmla="*/ 174172 h 185057"/>
              <a:gd name="connsiteX1" fmla="*/ 250371 w 500742"/>
              <a:gd name="connsiteY1" fmla="*/ 0 h 185057"/>
              <a:gd name="connsiteX2" fmla="*/ 500742 w 500742"/>
              <a:gd name="connsiteY2" fmla="*/ 185057 h 1850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00742" h="185057">
                <a:moveTo>
                  <a:pt x="0" y="174172"/>
                </a:moveTo>
                <a:lnTo>
                  <a:pt x="250371" y="0"/>
                </a:lnTo>
                <a:lnTo>
                  <a:pt x="500742" y="185057"/>
                </a:lnTo>
              </a:path>
            </a:pathLst>
          </a:custGeom>
          <a:noFill/>
          <a:ln w="19050" cap="flat" cmpd="sng" algn="ctr">
            <a:solidFill>
              <a:schemeClr val="accent3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it-IT" sz="1400" b="0" i="0" u="none" strike="noStrike" cap="none" normalizeH="0" baseline="0" smtClean="0">
              <a:ln>
                <a:noFill/>
              </a:ln>
              <a:solidFill>
                <a:srgbClr val="0000CC"/>
              </a:solidFill>
              <a:effectLst/>
              <a:latin typeface="Calibri" panose="020F0502020204030204" pitchFamily="34" charset="0"/>
            </a:endParaRPr>
          </a:p>
        </p:txBody>
      </p:sp>
      <p:sp>
        <p:nvSpPr>
          <p:cNvPr id="20" name="Figura a mano libera 19"/>
          <p:cNvSpPr/>
          <p:nvPr/>
        </p:nvSpPr>
        <p:spPr bwMode="auto">
          <a:xfrm>
            <a:off x="3062297" y="2595641"/>
            <a:ext cx="616272" cy="185057"/>
          </a:xfrm>
          <a:custGeom>
            <a:avLst/>
            <a:gdLst>
              <a:gd name="connsiteX0" fmla="*/ 0 w 500742"/>
              <a:gd name="connsiteY0" fmla="*/ 174172 h 185057"/>
              <a:gd name="connsiteX1" fmla="*/ 250371 w 500742"/>
              <a:gd name="connsiteY1" fmla="*/ 0 h 185057"/>
              <a:gd name="connsiteX2" fmla="*/ 500742 w 500742"/>
              <a:gd name="connsiteY2" fmla="*/ 185057 h 1850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00742" h="185057">
                <a:moveTo>
                  <a:pt x="0" y="174172"/>
                </a:moveTo>
                <a:lnTo>
                  <a:pt x="250371" y="0"/>
                </a:lnTo>
                <a:lnTo>
                  <a:pt x="500742" y="185057"/>
                </a:lnTo>
              </a:path>
            </a:pathLst>
          </a:custGeom>
          <a:noFill/>
          <a:ln w="19050" cap="flat" cmpd="sng" algn="ctr">
            <a:solidFill>
              <a:schemeClr val="accent5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it-IT" sz="1400" b="0" i="0" u="none" strike="noStrike" cap="none" normalizeH="0" baseline="0" smtClean="0">
              <a:ln>
                <a:noFill/>
              </a:ln>
              <a:solidFill>
                <a:srgbClr val="0000CC"/>
              </a:solidFill>
              <a:effectLst/>
              <a:latin typeface="Calibri" panose="020F0502020204030204" pitchFamily="34" charset="0"/>
            </a:endParaRPr>
          </a:p>
        </p:txBody>
      </p:sp>
      <p:sp>
        <p:nvSpPr>
          <p:cNvPr id="21" name="CasellaDiTesto 20"/>
          <p:cNvSpPr txBox="1"/>
          <p:nvPr/>
        </p:nvSpPr>
        <p:spPr>
          <a:xfrm>
            <a:off x="3021620" y="2688169"/>
            <a:ext cx="63511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dirty="0" smtClean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</a:rPr>
              <a:t>+5,6%</a:t>
            </a:r>
          </a:p>
        </p:txBody>
      </p:sp>
      <p:sp>
        <p:nvSpPr>
          <p:cNvPr id="22" name="CasellaDiTesto 21"/>
          <p:cNvSpPr txBox="1"/>
          <p:nvPr/>
        </p:nvSpPr>
        <p:spPr>
          <a:xfrm>
            <a:off x="2998290" y="3481263"/>
            <a:ext cx="69121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dirty="0" smtClean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</a:rPr>
              <a:t>-10,2%</a:t>
            </a:r>
          </a:p>
        </p:txBody>
      </p:sp>
      <p:sp>
        <p:nvSpPr>
          <p:cNvPr id="23" name="Figura a mano libera 22"/>
          <p:cNvSpPr/>
          <p:nvPr/>
        </p:nvSpPr>
        <p:spPr bwMode="auto">
          <a:xfrm flipV="1">
            <a:off x="3066216" y="3747999"/>
            <a:ext cx="616272" cy="185057"/>
          </a:xfrm>
          <a:custGeom>
            <a:avLst/>
            <a:gdLst>
              <a:gd name="connsiteX0" fmla="*/ 0 w 500742"/>
              <a:gd name="connsiteY0" fmla="*/ 174172 h 185057"/>
              <a:gd name="connsiteX1" fmla="*/ 250371 w 500742"/>
              <a:gd name="connsiteY1" fmla="*/ 0 h 185057"/>
              <a:gd name="connsiteX2" fmla="*/ 500742 w 500742"/>
              <a:gd name="connsiteY2" fmla="*/ 185057 h 1850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00742" h="185057">
                <a:moveTo>
                  <a:pt x="0" y="174172"/>
                </a:moveTo>
                <a:lnTo>
                  <a:pt x="250371" y="0"/>
                </a:lnTo>
                <a:lnTo>
                  <a:pt x="500742" y="185057"/>
                </a:lnTo>
              </a:path>
            </a:pathLst>
          </a:custGeom>
          <a:noFill/>
          <a:ln w="19050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it-IT" sz="1400" b="0" i="0" u="none" strike="noStrike" cap="none" normalizeH="0" baseline="0" smtClean="0">
              <a:ln>
                <a:noFill/>
              </a:ln>
              <a:solidFill>
                <a:srgbClr val="0000CC"/>
              </a:solidFill>
              <a:effectLst/>
              <a:latin typeface="Calibri" panose="020F0502020204030204" pitchFamily="34" charset="0"/>
            </a:endParaRPr>
          </a:p>
        </p:txBody>
      </p:sp>
      <p:sp>
        <p:nvSpPr>
          <p:cNvPr id="25" name="CasellaDiTesto 24"/>
          <p:cNvSpPr txBox="1"/>
          <p:nvPr/>
        </p:nvSpPr>
        <p:spPr>
          <a:xfrm>
            <a:off x="4465649" y="5411755"/>
            <a:ext cx="59984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dirty="0" smtClean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</a:rPr>
              <a:t>-0,1%</a:t>
            </a:r>
          </a:p>
        </p:txBody>
      </p:sp>
      <p:sp>
        <p:nvSpPr>
          <p:cNvPr id="26" name="Figura a mano libera 25"/>
          <p:cNvSpPr/>
          <p:nvPr/>
        </p:nvSpPr>
        <p:spPr bwMode="auto">
          <a:xfrm flipV="1">
            <a:off x="4471978" y="5620207"/>
            <a:ext cx="616272" cy="185057"/>
          </a:xfrm>
          <a:custGeom>
            <a:avLst/>
            <a:gdLst>
              <a:gd name="connsiteX0" fmla="*/ 0 w 500742"/>
              <a:gd name="connsiteY0" fmla="*/ 174172 h 185057"/>
              <a:gd name="connsiteX1" fmla="*/ 250371 w 500742"/>
              <a:gd name="connsiteY1" fmla="*/ 0 h 185057"/>
              <a:gd name="connsiteX2" fmla="*/ 500742 w 500742"/>
              <a:gd name="connsiteY2" fmla="*/ 185057 h 1850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00742" h="185057">
                <a:moveTo>
                  <a:pt x="0" y="174172"/>
                </a:moveTo>
                <a:lnTo>
                  <a:pt x="250371" y="0"/>
                </a:lnTo>
                <a:lnTo>
                  <a:pt x="500742" y="185057"/>
                </a:lnTo>
              </a:path>
            </a:pathLst>
          </a:custGeom>
          <a:noFill/>
          <a:ln w="19050" cap="flat" cmpd="sng" algn="ctr">
            <a:solidFill>
              <a:schemeClr val="tx2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it-IT" sz="1400" b="0" i="0" u="none" strike="noStrike" cap="none" normalizeH="0" baseline="0" smtClean="0">
              <a:ln>
                <a:noFill/>
              </a:ln>
              <a:solidFill>
                <a:srgbClr val="0000CC"/>
              </a:solidFill>
              <a:effectLst/>
              <a:latin typeface="Calibri" panose="020F0502020204030204" pitchFamily="34" charset="0"/>
            </a:endParaRPr>
          </a:p>
        </p:txBody>
      </p:sp>
      <p:sp>
        <p:nvSpPr>
          <p:cNvPr id="27" name="Figura a mano libera 26"/>
          <p:cNvSpPr/>
          <p:nvPr/>
        </p:nvSpPr>
        <p:spPr bwMode="auto">
          <a:xfrm>
            <a:off x="4471978" y="4887516"/>
            <a:ext cx="616272" cy="185057"/>
          </a:xfrm>
          <a:custGeom>
            <a:avLst/>
            <a:gdLst>
              <a:gd name="connsiteX0" fmla="*/ 0 w 500742"/>
              <a:gd name="connsiteY0" fmla="*/ 174172 h 185057"/>
              <a:gd name="connsiteX1" fmla="*/ 250371 w 500742"/>
              <a:gd name="connsiteY1" fmla="*/ 0 h 185057"/>
              <a:gd name="connsiteX2" fmla="*/ 500742 w 500742"/>
              <a:gd name="connsiteY2" fmla="*/ 185057 h 1850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00742" h="185057">
                <a:moveTo>
                  <a:pt x="0" y="174172"/>
                </a:moveTo>
                <a:lnTo>
                  <a:pt x="250371" y="0"/>
                </a:lnTo>
                <a:lnTo>
                  <a:pt x="500742" y="185057"/>
                </a:lnTo>
              </a:path>
            </a:pathLst>
          </a:custGeom>
          <a:noFill/>
          <a:ln w="19050" cap="flat" cmpd="sng" algn="ctr">
            <a:solidFill>
              <a:schemeClr val="accent6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it-IT" sz="1400" b="0" i="0" u="none" strike="noStrike" cap="none" normalizeH="0" baseline="0" smtClean="0">
              <a:ln>
                <a:noFill/>
              </a:ln>
              <a:solidFill>
                <a:srgbClr val="0000CC"/>
              </a:solidFill>
              <a:effectLst/>
              <a:latin typeface="Calibri" panose="020F0502020204030204" pitchFamily="34" charset="0"/>
            </a:endParaRPr>
          </a:p>
        </p:txBody>
      </p:sp>
      <p:sp>
        <p:nvSpPr>
          <p:cNvPr id="28" name="CasellaDiTesto 27"/>
          <p:cNvSpPr txBox="1"/>
          <p:nvPr/>
        </p:nvSpPr>
        <p:spPr>
          <a:xfrm>
            <a:off x="4431301" y="4980044"/>
            <a:ext cx="63511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dirty="0" smtClean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</a:rPr>
              <a:t>+4,2%</a:t>
            </a:r>
          </a:p>
        </p:txBody>
      </p:sp>
      <p:sp>
        <p:nvSpPr>
          <p:cNvPr id="29" name="CasellaDiTesto 28"/>
          <p:cNvSpPr txBox="1"/>
          <p:nvPr/>
        </p:nvSpPr>
        <p:spPr>
          <a:xfrm>
            <a:off x="4424090" y="4273351"/>
            <a:ext cx="59984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dirty="0" smtClean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</a:rPr>
              <a:t>-0,3%</a:t>
            </a:r>
          </a:p>
        </p:txBody>
      </p:sp>
      <p:sp>
        <p:nvSpPr>
          <p:cNvPr id="30" name="Figura a mano libera 29"/>
          <p:cNvSpPr/>
          <p:nvPr/>
        </p:nvSpPr>
        <p:spPr bwMode="auto">
          <a:xfrm flipV="1">
            <a:off x="4471978" y="4540087"/>
            <a:ext cx="616272" cy="185057"/>
          </a:xfrm>
          <a:custGeom>
            <a:avLst/>
            <a:gdLst>
              <a:gd name="connsiteX0" fmla="*/ 0 w 500742"/>
              <a:gd name="connsiteY0" fmla="*/ 174172 h 185057"/>
              <a:gd name="connsiteX1" fmla="*/ 250371 w 500742"/>
              <a:gd name="connsiteY1" fmla="*/ 0 h 185057"/>
              <a:gd name="connsiteX2" fmla="*/ 500742 w 500742"/>
              <a:gd name="connsiteY2" fmla="*/ 185057 h 1850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00742" h="185057">
                <a:moveTo>
                  <a:pt x="0" y="174172"/>
                </a:moveTo>
                <a:lnTo>
                  <a:pt x="250371" y="0"/>
                </a:lnTo>
                <a:lnTo>
                  <a:pt x="500742" y="185057"/>
                </a:lnTo>
              </a:path>
            </a:pathLst>
          </a:custGeom>
          <a:noFill/>
          <a:ln w="19050" cap="flat" cmpd="sng" algn="ctr">
            <a:solidFill>
              <a:schemeClr val="accent3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it-IT" sz="1400" b="0" i="0" u="none" strike="noStrike" cap="none" normalizeH="0" baseline="0" smtClean="0">
              <a:ln>
                <a:noFill/>
              </a:ln>
              <a:solidFill>
                <a:srgbClr val="0000CC"/>
              </a:solidFill>
              <a:effectLst/>
              <a:latin typeface="Calibri" panose="020F0502020204030204" pitchFamily="34" charset="0"/>
            </a:endParaRPr>
          </a:p>
        </p:txBody>
      </p:sp>
      <p:sp>
        <p:nvSpPr>
          <p:cNvPr id="31" name="Figura a mano libera 30"/>
          <p:cNvSpPr/>
          <p:nvPr/>
        </p:nvSpPr>
        <p:spPr bwMode="auto">
          <a:xfrm>
            <a:off x="4471978" y="2595641"/>
            <a:ext cx="616272" cy="185057"/>
          </a:xfrm>
          <a:custGeom>
            <a:avLst/>
            <a:gdLst>
              <a:gd name="connsiteX0" fmla="*/ 0 w 500742"/>
              <a:gd name="connsiteY0" fmla="*/ 174172 h 185057"/>
              <a:gd name="connsiteX1" fmla="*/ 250371 w 500742"/>
              <a:gd name="connsiteY1" fmla="*/ 0 h 185057"/>
              <a:gd name="connsiteX2" fmla="*/ 500742 w 500742"/>
              <a:gd name="connsiteY2" fmla="*/ 185057 h 1850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00742" h="185057">
                <a:moveTo>
                  <a:pt x="0" y="174172"/>
                </a:moveTo>
                <a:lnTo>
                  <a:pt x="250371" y="0"/>
                </a:lnTo>
                <a:lnTo>
                  <a:pt x="500742" y="185057"/>
                </a:lnTo>
              </a:path>
            </a:pathLst>
          </a:custGeom>
          <a:noFill/>
          <a:ln w="19050" cap="flat" cmpd="sng" algn="ctr">
            <a:solidFill>
              <a:schemeClr val="accent5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it-IT" sz="1400" b="0" i="0" u="none" strike="noStrike" cap="none" normalizeH="0" baseline="0" smtClean="0">
              <a:ln>
                <a:noFill/>
              </a:ln>
              <a:solidFill>
                <a:srgbClr val="0000CC"/>
              </a:solidFill>
              <a:effectLst/>
              <a:latin typeface="Calibri" panose="020F0502020204030204" pitchFamily="34" charset="0"/>
            </a:endParaRPr>
          </a:p>
        </p:txBody>
      </p:sp>
      <p:sp>
        <p:nvSpPr>
          <p:cNvPr id="32" name="CasellaDiTesto 31"/>
          <p:cNvSpPr txBox="1"/>
          <p:nvPr/>
        </p:nvSpPr>
        <p:spPr>
          <a:xfrm>
            <a:off x="4431302" y="2688169"/>
            <a:ext cx="63511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dirty="0" smtClean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</a:rPr>
              <a:t>+8,5%</a:t>
            </a:r>
          </a:p>
        </p:txBody>
      </p:sp>
      <p:sp>
        <p:nvSpPr>
          <p:cNvPr id="33" name="CasellaDiTesto 32"/>
          <p:cNvSpPr txBox="1"/>
          <p:nvPr/>
        </p:nvSpPr>
        <p:spPr>
          <a:xfrm>
            <a:off x="4457664" y="3481263"/>
            <a:ext cx="59984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dirty="0" smtClean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</a:rPr>
              <a:t>-7,1%</a:t>
            </a:r>
          </a:p>
        </p:txBody>
      </p:sp>
      <p:sp>
        <p:nvSpPr>
          <p:cNvPr id="34" name="Figura a mano libera 33"/>
          <p:cNvSpPr/>
          <p:nvPr/>
        </p:nvSpPr>
        <p:spPr bwMode="auto">
          <a:xfrm flipV="1">
            <a:off x="4475897" y="3747999"/>
            <a:ext cx="616272" cy="185057"/>
          </a:xfrm>
          <a:custGeom>
            <a:avLst/>
            <a:gdLst>
              <a:gd name="connsiteX0" fmla="*/ 0 w 500742"/>
              <a:gd name="connsiteY0" fmla="*/ 174172 h 185057"/>
              <a:gd name="connsiteX1" fmla="*/ 250371 w 500742"/>
              <a:gd name="connsiteY1" fmla="*/ 0 h 185057"/>
              <a:gd name="connsiteX2" fmla="*/ 500742 w 500742"/>
              <a:gd name="connsiteY2" fmla="*/ 185057 h 1850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00742" h="185057">
                <a:moveTo>
                  <a:pt x="0" y="174172"/>
                </a:moveTo>
                <a:lnTo>
                  <a:pt x="250371" y="0"/>
                </a:lnTo>
                <a:lnTo>
                  <a:pt x="500742" y="185057"/>
                </a:lnTo>
              </a:path>
            </a:pathLst>
          </a:custGeom>
          <a:noFill/>
          <a:ln w="19050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it-IT" sz="1400" b="0" i="0" u="none" strike="noStrike" cap="none" normalizeH="0" baseline="0" smtClean="0">
              <a:ln>
                <a:noFill/>
              </a:ln>
              <a:solidFill>
                <a:srgbClr val="0000CC"/>
              </a:solidFill>
              <a:effectLst/>
              <a:latin typeface="Calibri" panose="020F0502020204030204" pitchFamily="34" charset="0"/>
            </a:endParaRPr>
          </a:p>
        </p:txBody>
      </p:sp>
      <p:sp>
        <p:nvSpPr>
          <p:cNvPr id="35" name="CasellaDiTesto 34"/>
          <p:cNvSpPr txBox="1"/>
          <p:nvPr/>
        </p:nvSpPr>
        <p:spPr>
          <a:xfrm>
            <a:off x="2183319" y="2035583"/>
            <a:ext cx="90281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000" b="1" dirty="0" smtClean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</a:rPr>
              <a:t>68.141</a:t>
            </a:r>
          </a:p>
        </p:txBody>
      </p:sp>
      <p:sp>
        <p:nvSpPr>
          <p:cNvPr id="36" name="CasellaDiTesto 35"/>
          <p:cNvSpPr txBox="1"/>
          <p:nvPr/>
        </p:nvSpPr>
        <p:spPr>
          <a:xfrm>
            <a:off x="5762215" y="1895744"/>
            <a:ext cx="7617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800" b="1" i="1" dirty="0" smtClean="0">
                <a:solidFill>
                  <a:schemeClr val="accent3">
                    <a:lumMod val="75000"/>
                  </a:schemeClr>
                </a:solidFill>
                <a:latin typeface="Calibri" panose="020F0502020204030204" pitchFamily="34" charset="0"/>
              </a:rPr>
              <a:t>+1,1%</a:t>
            </a:r>
          </a:p>
        </p:txBody>
      </p:sp>
      <p:sp>
        <p:nvSpPr>
          <p:cNvPr id="37" name="CasellaDiTesto 36"/>
          <p:cNvSpPr txBox="1"/>
          <p:nvPr/>
        </p:nvSpPr>
        <p:spPr>
          <a:xfrm>
            <a:off x="5966832" y="5569495"/>
            <a:ext cx="63511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dirty="0" smtClean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</a:rPr>
              <a:t>+1,3%</a:t>
            </a:r>
          </a:p>
        </p:txBody>
      </p:sp>
      <p:sp>
        <p:nvSpPr>
          <p:cNvPr id="38" name="Figura a mano libera 37"/>
          <p:cNvSpPr/>
          <p:nvPr/>
        </p:nvSpPr>
        <p:spPr bwMode="auto">
          <a:xfrm>
            <a:off x="5973161" y="5438427"/>
            <a:ext cx="616272" cy="185057"/>
          </a:xfrm>
          <a:custGeom>
            <a:avLst/>
            <a:gdLst>
              <a:gd name="connsiteX0" fmla="*/ 0 w 500742"/>
              <a:gd name="connsiteY0" fmla="*/ 174172 h 185057"/>
              <a:gd name="connsiteX1" fmla="*/ 250371 w 500742"/>
              <a:gd name="connsiteY1" fmla="*/ 0 h 185057"/>
              <a:gd name="connsiteX2" fmla="*/ 500742 w 500742"/>
              <a:gd name="connsiteY2" fmla="*/ 185057 h 1850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00742" h="185057">
                <a:moveTo>
                  <a:pt x="0" y="174172"/>
                </a:moveTo>
                <a:lnTo>
                  <a:pt x="250371" y="0"/>
                </a:lnTo>
                <a:lnTo>
                  <a:pt x="500742" y="185057"/>
                </a:lnTo>
              </a:path>
            </a:pathLst>
          </a:custGeom>
          <a:noFill/>
          <a:ln w="19050" cap="flat" cmpd="sng" algn="ctr">
            <a:solidFill>
              <a:schemeClr val="tx2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it-IT" sz="1400" b="0" i="0" u="none" strike="noStrike" cap="none" normalizeH="0" baseline="0" smtClean="0">
              <a:ln>
                <a:noFill/>
              </a:ln>
              <a:solidFill>
                <a:srgbClr val="0000CC"/>
              </a:solidFill>
              <a:effectLst/>
              <a:latin typeface="Calibri" panose="020F0502020204030204" pitchFamily="34" charset="0"/>
            </a:endParaRPr>
          </a:p>
        </p:txBody>
      </p:sp>
      <p:sp>
        <p:nvSpPr>
          <p:cNvPr id="39" name="Figura a mano libera 38"/>
          <p:cNvSpPr/>
          <p:nvPr/>
        </p:nvSpPr>
        <p:spPr bwMode="auto">
          <a:xfrm>
            <a:off x="5973161" y="4980045"/>
            <a:ext cx="616272" cy="185057"/>
          </a:xfrm>
          <a:custGeom>
            <a:avLst/>
            <a:gdLst>
              <a:gd name="connsiteX0" fmla="*/ 0 w 500742"/>
              <a:gd name="connsiteY0" fmla="*/ 174172 h 185057"/>
              <a:gd name="connsiteX1" fmla="*/ 250371 w 500742"/>
              <a:gd name="connsiteY1" fmla="*/ 0 h 185057"/>
              <a:gd name="connsiteX2" fmla="*/ 500742 w 500742"/>
              <a:gd name="connsiteY2" fmla="*/ 185057 h 1850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00742" h="185057">
                <a:moveTo>
                  <a:pt x="0" y="174172"/>
                </a:moveTo>
                <a:lnTo>
                  <a:pt x="250371" y="0"/>
                </a:lnTo>
                <a:lnTo>
                  <a:pt x="500742" y="185057"/>
                </a:lnTo>
              </a:path>
            </a:pathLst>
          </a:custGeom>
          <a:noFill/>
          <a:ln w="19050" cap="flat" cmpd="sng" algn="ctr">
            <a:solidFill>
              <a:schemeClr val="accent6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it-IT" sz="1400" b="0" i="0" u="none" strike="noStrike" cap="none" normalizeH="0" baseline="0" smtClean="0">
              <a:ln>
                <a:noFill/>
              </a:ln>
              <a:solidFill>
                <a:srgbClr val="0000CC"/>
              </a:solidFill>
              <a:effectLst/>
              <a:latin typeface="Calibri" panose="020F0502020204030204" pitchFamily="34" charset="0"/>
            </a:endParaRPr>
          </a:p>
        </p:txBody>
      </p:sp>
      <p:sp>
        <p:nvSpPr>
          <p:cNvPr id="40" name="CasellaDiTesto 39"/>
          <p:cNvSpPr txBox="1"/>
          <p:nvPr/>
        </p:nvSpPr>
        <p:spPr>
          <a:xfrm>
            <a:off x="5932484" y="5072573"/>
            <a:ext cx="63511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dirty="0" smtClean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</a:rPr>
              <a:t>+5,6%</a:t>
            </a:r>
          </a:p>
        </p:txBody>
      </p:sp>
      <p:sp>
        <p:nvSpPr>
          <p:cNvPr id="41" name="CasellaDiTesto 40"/>
          <p:cNvSpPr txBox="1"/>
          <p:nvPr/>
        </p:nvSpPr>
        <p:spPr>
          <a:xfrm>
            <a:off x="5925273" y="4489375"/>
            <a:ext cx="63511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dirty="0" smtClean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</a:rPr>
              <a:t>+0,6%</a:t>
            </a:r>
          </a:p>
        </p:txBody>
      </p:sp>
      <p:sp>
        <p:nvSpPr>
          <p:cNvPr id="42" name="Figura a mano libera 41"/>
          <p:cNvSpPr/>
          <p:nvPr/>
        </p:nvSpPr>
        <p:spPr bwMode="auto">
          <a:xfrm>
            <a:off x="5973161" y="4344583"/>
            <a:ext cx="616272" cy="185057"/>
          </a:xfrm>
          <a:custGeom>
            <a:avLst/>
            <a:gdLst>
              <a:gd name="connsiteX0" fmla="*/ 0 w 500742"/>
              <a:gd name="connsiteY0" fmla="*/ 174172 h 185057"/>
              <a:gd name="connsiteX1" fmla="*/ 250371 w 500742"/>
              <a:gd name="connsiteY1" fmla="*/ 0 h 185057"/>
              <a:gd name="connsiteX2" fmla="*/ 500742 w 500742"/>
              <a:gd name="connsiteY2" fmla="*/ 185057 h 1850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00742" h="185057">
                <a:moveTo>
                  <a:pt x="0" y="174172"/>
                </a:moveTo>
                <a:lnTo>
                  <a:pt x="250371" y="0"/>
                </a:lnTo>
                <a:lnTo>
                  <a:pt x="500742" y="185057"/>
                </a:lnTo>
              </a:path>
            </a:pathLst>
          </a:custGeom>
          <a:noFill/>
          <a:ln w="19050" cap="flat" cmpd="sng" algn="ctr">
            <a:solidFill>
              <a:schemeClr val="accent3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it-IT" sz="1400" b="0" i="0" u="none" strike="noStrike" cap="none" normalizeH="0" baseline="0" smtClean="0">
              <a:ln>
                <a:noFill/>
              </a:ln>
              <a:solidFill>
                <a:srgbClr val="0000CC"/>
              </a:solidFill>
              <a:effectLst/>
              <a:latin typeface="Calibri" panose="020F0502020204030204" pitchFamily="34" charset="0"/>
            </a:endParaRPr>
          </a:p>
        </p:txBody>
      </p:sp>
      <p:sp>
        <p:nvSpPr>
          <p:cNvPr id="43" name="Figura a mano libera 42"/>
          <p:cNvSpPr/>
          <p:nvPr/>
        </p:nvSpPr>
        <p:spPr bwMode="auto">
          <a:xfrm>
            <a:off x="5973161" y="2688170"/>
            <a:ext cx="616272" cy="185057"/>
          </a:xfrm>
          <a:custGeom>
            <a:avLst/>
            <a:gdLst>
              <a:gd name="connsiteX0" fmla="*/ 0 w 500742"/>
              <a:gd name="connsiteY0" fmla="*/ 174172 h 185057"/>
              <a:gd name="connsiteX1" fmla="*/ 250371 w 500742"/>
              <a:gd name="connsiteY1" fmla="*/ 0 h 185057"/>
              <a:gd name="connsiteX2" fmla="*/ 500742 w 500742"/>
              <a:gd name="connsiteY2" fmla="*/ 185057 h 1850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00742" h="185057">
                <a:moveTo>
                  <a:pt x="0" y="174172"/>
                </a:moveTo>
                <a:lnTo>
                  <a:pt x="250371" y="0"/>
                </a:lnTo>
                <a:lnTo>
                  <a:pt x="500742" y="185057"/>
                </a:lnTo>
              </a:path>
            </a:pathLst>
          </a:custGeom>
          <a:noFill/>
          <a:ln w="19050" cap="flat" cmpd="sng" algn="ctr">
            <a:solidFill>
              <a:schemeClr val="accent5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it-IT" sz="1400" b="0" i="0" u="none" strike="noStrike" cap="none" normalizeH="0" baseline="0" smtClean="0">
              <a:ln>
                <a:noFill/>
              </a:ln>
              <a:solidFill>
                <a:srgbClr val="0000CC"/>
              </a:solidFill>
              <a:effectLst/>
              <a:latin typeface="Calibri" panose="020F0502020204030204" pitchFamily="34" charset="0"/>
            </a:endParaRPr>
          </a:p>
        </p:txBody>
      </p:sp>
      <p:sp>
        <p:nvSpPr>
          <p:cNvPr id="44" name="CasellaDiTesto 43"/>
          <p:cNvSpPr txBox="1"/>
          <p:nvPr/>
        </p:nvSpPr>
        <p:spPr>
          <a:xfrm>
            <a:off x="5932485" y="2780698"/>
            <a:ext cx="63511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dirty="0" smtClean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</a:rPr>
              <a:t>+9,3%</a:t>
            </a:r>
          </a:p>
        </p:txBody>
      </p:sp>
      <p:sp>
        <p:nvSpPr>
          <p:cNvPr id="45" name="CasellaDiTesto 44"/>
          <p:cNvSpPr txBox="1"/>
          <p:nvPr/>
        </p:nvSpPr>
        <p:spPr>
          <a:xfrm>
            <a:off x="5958847" y="3573792"/>
            <a:ext cx="59984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dirty="0" smtClean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</a:rPr>
              <a:t>-2,8%</a:t>
            </a:r>
          </a:p>
        </p:txBody>
      </p:sp>
      <p:sp>
        <p:nvSpPr>
          <p:cNvPr id="46" name="Figura a mano libera 45"/>
          <p:cNvSpPr/>
          <p:nvPr/>
        </p:nvSpPr>
        <p:spPr bwMode="auto">
          <a:xfrm flipV="1">
            <a:off x="5977080" y="3840528"/>
            <a:ext cx="616272" cy="185057"/>
          </a:xfrm>
          <a:custGeom>
            <a:avLst/>
            <a:gdLst>
              <a:gd name="connsiteX0" fmla="*/ 0 w 500742"/>
              <a:gd name="connsiteY0" fmla="*/ 174172 h 185057"/>
              <a:gd name="connsiteX1" fmla="*/ 250371 w 500742"/>
              <a:gd name="connsiteY1" fmla="*/ 0 h 185057"/>
              <a:gd name="connsiteX2" fmla="*/ 500742 w 500742"/>
              <a:gd name="connsiteY2" fmla="*/ 185057 h 1850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00742" h="185057">
                <a:moveTo>
                  <a:pt x="0" y="174172"/>
                </a:moveTo>
                <a:lnTo>
                  <a:pt x="250371" y="0"/>
                </a:lnTo>
                <a:lnTo>
                  <a:pt x="500742" y="185057"/>
                </a:lnTo>
              </a:path>
            </a:pathLst>
          </a:custGeom>
          <a:noFill/>
          <a:ln w="19050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it-IT" sz="1400" b="0" i="0" u="none" strike="noStrike" cap="none" normalizeH="0" baseline="0" smtClean="0">
              <a:ln>
                <a:noFill/>
              </a:ln>
              <a:solidFill>
                <a:srgbClr val="0000CC"/>
              </a:solidFill>
              <a:effectLst/>
              <a:latin typeface="Calibri" panose="020F0502020204030204" pitchFamily="34" charset="0"/>
            </a:endParaRPr>
          </a:p>
        </p:txBody>
      </p:sp>
      <p:sp>
        <p:nvSpPr>
          <p:cNvPr id="47" name="CasellaDiTesto 46"/>
          <p:cNvSpPr txBox="1"/>
          <p:nvPr/>
        </p:nvSpPr>
        <p:spPr>
          <a:xfrm>
            <a:off x="6536183" y="2152870"/>
            <a:ext cx="90281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000" b="1" dirty="0" smtClean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</a:rPr>
              <a:t>64.951</a:t>
            </a:r>
          </a:p>
        </p:txBody>
      </p:sp>
      <p:cxnSp>
        <p:nvCxnSpPr>
          <p:cNvPr id="48" name="Connettore 2 47"/>
          <p:cNvCxnSpPr/>
          <p:nvPr/>
        </p:nvCxnSpPr>
        <p:spPr>
          <a:xfrm flipV="1">
            <a:off x="5933237" y="2268886"/>
            <a:ext cx="606580" cy="121910"/>
          </a:xfrm>
          <a:prstGeom prst="straightConnector1">
            <a:avLst/>
          </a:prstGeom>
          <a:ln w="38100">
            <a:solidFill>
              <a:schemeClr val="accent3">
                <a:lumMod val="75000"/>
              </a:schemeClr>
            </a:solidFill>
            <a:tailEnd type="arrow"/>
          </a:ln>
          <a:effectLst>
            <a:glow rad="101600">
              <a:schemeClr val="accent3">
                <a:satMod val="175000"/>
                <a:alpha val="40000"/>
              </a:schemeClr>
            </a:glow>
          </a:effectLst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49" name="CasellaDiTesto 48"/>
          <p:cNvSpPr txBox="1"/>
          <p:nvPr/>
        </p:nvSpPr>
        <p:spPr>
          <a:xfrm>
            <a:off x="701432" y="1991091"/>
            <a:ext cx="90281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000" b="1" dirty="0" smtClean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</a:rPr>
              <a:t>69.400</a:t>
            </a:r>
          </a:p>
        </p:txBody>
      </p:sp>
      <p:sp>
        <p:nvSpPr>
          <p:cNvPr id="50" name="CasellaDiTesto 49"/>
          <p:cNvSpPr txBox="1"/>
          <p:nvPr/>
        </p:nvSpPr>
        <p:spPr>
          <a:xfrm>
            <a:off x="1648634" y="1728054"/>
            <a:ext cx="7168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800" b="1" i="1" dirty="0" smtClean="0">
                <a:solidFill>
                  <a:srgbClr val="C00000"/>
                </a:solidFill>
                <a:latin typeface="Calibri" panose="020F0502020204030204" pitchFamily="34" charset="0"/>
              </a:rPr>
              <a:t>-1,8%</a:t>
            </a:r>
          </a:p>
        </p:txBody>
      </p:sp>
      <p:cxnSp>
        <p:nvCxnSpPr>
          <p:cNvPr id="51" name="Connettore 2 50"/>
          <p:cNvCxnSpPr>
            <a:endCxn id="35" idx="1"/>
          </p:cNvCxnSpPr>
          <p:nvPr/>
        </p:nvCxnSpPr>
        <p:spPr bwMode="auto">
          <a:xfrm>
            <a:off x="1607308" y="2128164"/>
            <a:ext cx="576011" cy="107474"/>
          </a:xfrm>
          <a:prstGeom prst="straightConnector1">
            <a:avLst/>
          </a:prstGeom>
          <a:ln w="38100">
            <a:solidFill>
              <a:schemeClr val="accent2">
                <a:lumMod val="75000"/>
              </a:schemeClr>
            </a:solidFill>
            <a:tailEnd type="arrow"/>
          </a:ln>
          <a:effectLst>
            <a:glow rad="101600">
              <a:schemeClr val="accent2">
                <a:satMod val="175000"/>
                <a:alpha val="40000"/>
              </a:schemeClr>
            </a:glow>
          </a:effectLst>
          <a:extLst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52" name="CasellaDiTesto 51"/>
          <p:cNvSpPr txBox="1"/>
          <p:nvPr/>
        </p:nvSpPr>
        <p:spPr>
          <a:xfrm>
            <a:off x="1746865" y="5534532"/>
            <a:ext cx="72648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dirty="0" smtClean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</a:rPr>
              <a:t>+0,01%</a:t>
            </a:r>
          </a:p>
        </p:txBody>
      </p:sp>
      <p:sp>
        <p:nvSpPr>
          <p:cNvPr id="53" name="Figura a mano libera 52"/>
          <p:cNvSpPr/>
          <p:nvPr/>
        </p:nvSpPr>
        <p:spPr bwMode="auto">
          <a:xfrm>
            <a:off x="1670349" y="5439563"/>
            <a:ext cx="616272" cy="185057"/>
          </a:xfrm>
          <a:custGeom>
            <a:avLst/>
            <a:gdLst>
              <a:gd name="connsiteX0" fmla="*/ 0 w 500742"/>
              <a:gd name="connsiteY0" fmla="*/ 174172 h 185057"/>
              <a:gd name="connsiteX1" fmla="*/ 250371 w 500742"/>
              <a:gd name="connsiteY1" fmla="*/ 0 h 185057"/>
              <a:gd name="connsiteX2" fmla="*/ 500742 w 500742"/>
              <a:gd name="connsiteY2" fmla="*/ 185057 h 1850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00742" h="185057">
                <a:moveTo>
                  <a:pt x="0" y="174172"/>
                </a:moveTo>
                <a:lnTo>
                  <a:pt x="250371" y="0"/>
                </a:lnTo>
                <a:lnTo>
                  <a:pt x="500742" y="185057"/>
                </a:lnTo>
              </a:path>
            </a:pathLst>
          </a:custGeom>
          <a:noFill/>
          <a:ln w="19050" cap="flat" cmpd="sng" algn="ctr">
            <a:solidFill>
              <a:schemeClr val="tx2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it-IT" sz="1400" b="0" i="0" u="none" strike="noStrike" cap="none" normalizeH="0" baseline="0" smtClean="0">
              <a:ln>
                <a:noFill/>
              </a:ln>
              <a:solidFill>
                <a:srgbClr val="0000CC"/>
              </a:solidFill>
              <a:effectLst/>
              <a:latin typeface="Calibri" panose="020F0502020204030204" pitchFamily="34" charset="0"/>
            </a:endParaRPr>
          </a:p>
        </p:txBody>
      </p:sp>
      <p:sp>
        <p:nvSpPr>
          <p:cNvPr id="55" name="Figura a mano libera 54"/>
          <p:cNvSpPr/>
          <p:nvPr/>
        </p:nvSpPr>
        <p:spPr bwMode="auto">
          <a:xfrm>
            <a:off x="1670349" y="4939950"/>
            <a:ext cx="616272" cy="185057"/>
          </a:xfrm>
          <a:custGeom>
            <a:avLst/>
            <a:gdLst>
              <a:gd name="connsiteX0" fmla="*/ 0 w 500742"/>
              <a:gd name="connsiteY0" fmla="*/ 174172 h 185057"/>
              <a:gd name="connsiteX1" fmla="*/ 250371 w 500742"/>
              <a:gd name="connsiteY1" fmla="*/ 0 h 185057"/>
              <a:gd name="connsiteX2" fmla="*/ 500742 w 500742"/>
              <a:gd name="connsiteY2" fmla="*/ 185057 h 1850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00742" h="185057">
                <a:moveTo>
                  <a:pt x="0" y="174172"/>
                </a:moveTo>
                <a:lnTo>
                  <a:pt x="250371" y="0"/>
                </a:lnTo>
                <a:lnTo>
                  <a:pt x="500742" y="185057"/>
                </a:lnTo>
              </a:path>
            </a:pathLst>
          </a:custGeom>
          <a:noFill/>
          <a:ln w="19050" cap="flat" cmpd="sng" algn="ctr">
            <a:solidFill>
              <a:schemeClr val="accent6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it-IT" sz="1400" b="0" i="0" u="none" strike="noStrike" cap="none" normalizeH="0" baseline="0" smtClean="0">
              <a:ln>
                <a:noFill/>
              </a:ln>
              <a:solidFill>
                <a:srgbClr val="0000CC"/>
              </a:solidFill>
              <a:effectLst/>
              <a:latin typeface="Calibri" panose="020F0502020204030204" pitchFamily="34" charset="0"/>
            </a:endParaRPr>
          </a:p>
        </p:txBody>
      </p:sp>
      <p:sp>
        <p:nvSpPr>
          <p:cNvPr id="56" name="CasellaDiTesto 55"/>
          <p:cNvSpPr txBox="1"/>
          <p:nvPr/>
        </p:nvSpPr>
        <p:spPr>
          <a:xfrm>
            <a:off x="1629671" y="5032478"/>
            <a:ext cx="63511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dirty="0" smtClean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</a:rPr>
              <a:t>+2,4%</a:t>
            </a:r>
          </a:p>
        </p:txBody>
      </p:sp>
      <p:sp>
        <p:nvSpPr>
          <p:cNvPr id="57" name="CasellaDiTesto 56"/>
          <p:cNvSpPr txBox="1"/>
          <p:nvPr/>
        </p:nvSpPr>
        <p:spPr>
          <a:xfrm>
            <a:off x="1652115" y="4325785"/>
            <a:ext cx="59984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dirty="0" smtClean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</a:rPr>
              <a:t>-2,4%</a:t>
            </a:r>
          </a:p>
        </p:txBody>
      </p:sp>
      <p:sp>
        <p:nvSpPr>
          <p:cNvPr id="58" name="Figura a mano libera 57"/>
          <p:cNvSpPr/>
          <p:nvPr/>
        </p:nvSpPr>
        <p:spPr bwMode="auto">
          <a:xfrm flipV="1">
            <a:off x="1670349" y="4592521"/>
            <a:ext cx="616272" cy="185057"/>
          </a:xfrm>
          <a:custGeom>
            <a:avLst/>
            <a:gdLst>
              <a:gd name="connsiteX0" fmla="*/ 0 w 500742"/>
              <a:gd name="connsiteY0" fmla="*/ 174172 h 185057"/>
              <a:gd name="connsiteX1" fmla="*/ 250371 w 500742"/>
              <a:gd name="connsiteY1" fmla="*/ 0 h 185057"/>
              <a:gd name="connsiteX2" fmla="*/ 500742 w 500742"/>
              <a:gd name="connsiteY2" fmla="*/ 185057 h 1850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00742" h="185057">
                <a:moveTo>
                  <a:pt x="0" y="174172"/>
                </a:moveTo>
                <a:lnTo>
                  <a:pt x="250371" y="0"/>
                </a:lnTo>
                <a:lnTo>
                  <a:pt x="500742" y="185057"/>
                </a:lnTo>
              </a:path>
            </a:pathLst>
          </a:custGeom>
          <a:noFill/>
          <a:ln w="19050" cap="flat" cmpd="sng" algn="ctr">
            <a:solidFill>
              <a:schemeClr val="accent3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it-IT" sz="1400" b="0" i="0" u="none" strike="noStrike" cap="none" normalizeH="0" baseline="0" smtClean="0">
              <a:ln>
                <a:noFill/>
              </a:ln>
              <a:solidFill>
                <a:srgbClr val="0000CC"/>
              </a:solidFill>
              <a:effectLst/>
              <a:latin typeface="Calibri" panose="020F0502020204030204" pitchFamily="34" charset="0"/>
            </a:endParaRPr>
          </a:p>
        </p:txBody>
      </p:sp>
      <p:sp>
        <p:nvSpPr>
          <p:cNvPr id="59" name="Figura a mano libera 58"/>
          <p:cNvSpPr/>
          <p:nvPr/>
        </p:nvSpPr>
        <p:spPr bwMode="auto">
          <a:xfrm>
            <a:off x="1670349" y="2648075"/>
            <a:ext cx="616272" cy="185057"/>
          </a:xfrm>
          <a:custGeom>
            <a:avLst/>
            <a:gdLst>
              <a:gd name="connsiteX0" fmla="*/ 0 w 500742"/>
              <a:gd name="connsiteY0" fmla="*/ 174172 h 185057"/>
              <a:gd name="connsiteX1" fmla="*/ 250371 w 500742"/>
              <a:gd name="connsiteY1" fmla="*/ 0 h 185057"/>
              <a:gd name="connsiteX2" fmla="*/ 500742 w 500742"/>
              <a:gd name="connsiteY2" fmla="*/ 185057 h 1850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00742" h="185057">
                <a:moveTo>
                  <a:pt x="0" y="174172"/>
                </a:moveTo>
                <a:lnTo>
                  <a:pt x="250371" y="0"/>
                </a:lnTo>
                <a:lnTo>
                  <a:pt x="500742" y="185057"/>
                </a:lnTo>
              </a:path>
            </a:pathLst>
          </a:custGeom>
          <a:noFill/>
          <a:ln w="19050" cap="flat" cmpd="sng" algn="ctr">
            <a:solidFill>
              <a:schemeClr val="accent5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it-IT" sz="1400" b="0" i="0" u="none" strike="noStrike" cap="none" normalizeH="0" baseline="0" smtClean="0">
              <a:ln>
                <a:noFill/>
              </a:ln>
              <a:solidFill>
                <a:srgbClr val="0000CC"/>
              </a:solidFill>
              <a:effectLst/>
              <a:latin typeface="Calibri" panose="020F0502020204030204" pitchFamily="34" charset="0"/>
            </a:endParaRPr>
          </a:p>
        </p:txBody>
      </p:sp>
      <p:sp>
        <p:nvSpPr>
          <p:cNvPr id="60" name="CasellaDiTesto 59"/>
          <p:cNvSpPr txBox="1"/>
          <p:nvPr/>
        </p:nvSpPr>
        <p:spPr>
          <a:xfrm>
            <a:off x="1629672" y="2740603"/>
            <a:ext cx="63511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dirty="0" smtClean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</a:rPr>
              <a:t>+7,2%</a:t>
            </a:r>
          </a:p>
        </p:txBody>
      </p:sp>
      <p:sp>
        <p:nvSpPr>
          <p:cNvPr id="61" name="CasellaDiTesto 60"/>
          <p:cNvSpPr txBox="1"/>
          <p:nvPr/>
        </p:nvSpPr>
        <p:spPr>
          <a:xfrm>
            <a:off x="1606342" y="3533697"/>
            <a:ext cx="59984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dirty="0" smtClean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</a:rPr>
              <a:t>-5,5%</a:t>
            </a:r>
          </a:p>
        </p:txBody>
      </p:sp>
      <p:sp>
        <p:nvSpPr>
          <p:cNvPr id="62" name="Figura a mano libera 61"/>
          <p:cNvSpPr/>
          <p:nvPr/>
        </p:nvSpPr>
        <p:spPr bwMode="auto">
          <a:xfrm flipV="1">
            <a:off x="1674268" y="3800433"/>
            <a:ext cx="616272" cy="185057"/>
          </a:xfrm>
          <a:custGeom>
            <a:avLst/>
            <a:gdLst>
              <a:gd name="connsiteX0" fmla="*/ 0 w 500742"/>
              <a:gd name="connsiteY0" fmla="*/ 174172 h 185057"/>
              <a:gd name="connsiteX1" fmla="*/ 250371 w 500742"/>
              <a:gd name="connsiteY1" fmla="*/ 0 h 185057"/>
              <a:gd name="connsiteX2" fmla="*/ 500742 w 500742"/>
              <a:gd name="connsiteY2" fmla="*/ 185057 h 1850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00742" h="185057">
                <a:moveTo>
                  <a:pt x="0" y="174172"/>
                </a:moveTo>
                <a:lnTo>
                  <a:pt x="250371" y="0"/>
                </a:lnTo>
                <a:lnTo>
                  <a:pt x="500742" y="185057"/>
                </a:lnTo>
              </a:path>
            </a:pathLst>
          </a:custGeom>
          <a:noFill/>
          <a:ln w="19050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it-IT" sz="1400" b="0" i="0" u="none" strike="noStrike" cap="none" normalizeH="0" baseline="0" smtClean="0">
              <a:ln>
                <a:noFill/>
              </a:ln>
              <a:solidFill>
                <a:srgbClr val="0000CC"/>
              </a:solidFill>
              <a:effectLst/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009305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ttangolo 7"/>
          <p:cNvSpPr/>
          <p:nvPr/>
        </p:nvSpPr>
        <p:spPr bwMode="auto">
          <a:xfrm>
            <a:off x="344488" y="1268760"/>
            <a:ext cx="9289032" cy="5400600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it-IT" dirty="0" smtClean="0"/>
          </a:p>
        </p:txBody>
      </p:sp>
      <p:sp>
        <p:nvSpPr>
          <p:cNvPr id="35" name="Titolo 1"/>
          <p:cNvSpPr txBox="1">
            <a:spLocks/>
          </p:cNvSpPr>
          <p:nvPr/>
        </p:nvSpPr>
        <p:spPr>
          <a:xfrm>
            <a:off x="353905" y="155114"/>
            <a:ext cx="9711663" cy="914400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kumimoji="1" sz="2800" b="1">
                <a:solidFill>
                  <a:schemeClr val="tx2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kumimoji="1" sz="2800" b="1">
                <a:solidFill>
                  <a:srgbClr val="0000CC"/>
                </a:solidFill>
                <a:latin typeface="Arial" charset="0"/>
              </a:defRPr>
            </a:lvl2pPr>
            <a:lvl3pPr algn="l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kumimoji="1" sz="2800" b="1">
                <a:solidFill>
                  <a:srgbClr val="0000CC"/>
                </a:solidFill>
                <a:latin typeface="Arial" charset="0"/>
              </a:defRPr>
            </a:lvl3pPr>
            <a:lvl4pPr algn="l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kumimoji="1" sz="2800" b="1">
                <a:solidFill>
                  <a:srgbClr val="0000CC"/>
                </a:solidFill>
                <a:latin typeface="Arial" charset="0"/>
              </a:defRPr>
            </a:lvl4pPr>
            <a:lvl5pPr algn="l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kumimoji="1" sz="2800" b="1">
                <a:solidFill>
                  <a:srgbClr val="0000CC"/>
                </a:solidFill>
                <a:latin typeface="Arial" charset="0"/>
              </a:defRPr>
            </a:lvl5pPr>
            <a:lvl6pPr marL="457200" algn="l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kumimoji="1" sz="2800" b="1">
                <a:solidFill>
                  <a:srgbClr val="0000CC"/>
                </a:solidFill>
                <a:latin typeface="Arial" charset="0"/>
              </a:defRPr>
            </a:lvl6pPr>
            <a:lvl7pPr marL="914400" algn="l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kumimoji="1" sz="2800" b="1">
                <a:solidFill>
                  <a:srgbClr val="0000CC"/>
                </a:solidFill>
                <a:latin typeface="Arial" charset="0"/>
              </a:defRPr>
            </a:lvl7pPr>
            <a:lvl8pPr marL="1371600" algn="l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kumimoji="1" sz="2800" b="1">
                <a:solidFill>
                  <a:srgbClr val="0000CC"/>
                </a:solidFill>
                <a:latin typeface="Arial" charset="0"/>
              </a:defRPr>
            </a:lvl8pPr>
            <a:lvl9pPr marL="1828800" algn="l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kumimoji="1" sz="2800" b="1">
                <a:solidFill>
                  <a:srgbClr val="0000CC"/>
                </a:solidFill>
                <a:latin typeface="Arial" charset="0"/>
              </a:defRPr>
            </a:lvl9pPr>
          </a:lstStyle>
          <a:p>
            <a:r>
              <a:rPr lang="it-IT" sz="2700" dirty="0" smtClean="0">
                <a:solidFill>
                  <a:schemeClr val="bg1"/>
                </a:solidFill>
                <a:latin typeface="Futura Md" charset="0"/>
              </a:rPr>
              <a:t>Web </a:t>
            </a:r>
            <a:r>
              <a:rPr lang="it-IT" sz="2700" dirty="0">
                <a:solidFill>
                  <a:schemeClr val="bg1"/>
                </a:solidFill>
                <a:latin typeface="Futura Md" charset="0"/>
              </a:rPr>
              <a:t>e </a:t>
            </a:r>
            <a:r>
              <a:rPr lang="it-IT" sz="2700" dirty="0" err="1">
                <a:solidFill>
                  <a:schemeClr val="bg1"/>
                </a:solidFill>
                <a:latin typeface="Futura Md" charset="0"/>
              </a:rPr>
              <a:t>Mobility</a:t>
            </a:r>
            <a:r>
              <a:rPr lang="it-IT" sz="2700" dirty="0">
                <a:solidFill>
                  <a:schemeClr val="bg1"/>
                </a:solidFill>
                <a:latin typeface="Futura Md" charset="0"/>
              </a:rPr>
              <a:t> alla base della </a:t>
            </a:r>
            <a:r>
              <a:rPr lang="it-IT" sz="2700" dirty="0" smtClean="0">
                <a:solidFill>
                  <a:schemeClr val="bg1"/>
                </a:solidFill>
                <a:latin typeface="Futura Md" charset="0"/>
              </a:rPr>
              <a:t>digitalizzazione</a:t>
            </a:r>
          </a:p>
          <a:p>
            <a:r>
              <a:rPr lang="it-IT" sz="2700" dirty="0">
                <a:solidFill>
                  <a:schemeClr val="bg1"/>
                </a:solidFill>
                <a:latin typeface="Futura Md" charset="0"/>
              </a:rPr>
              <a:t>d</a:t>
            </a:r>
            <a:r>
              <a:rPr lang="it-IT" sz="2700" dirty="0" smtClean="0">
                <a:solidFill>
                  <a:schemeClr val="bg1"/>
                </a:solidFill>
                <a:latin typeface="Futura Md" charset="0"/>
              </a:rPr>
              <a:t>ella popolazione </a:t>
            </a:r>
            <a:r>
              <a:rPr lang="it-IT" sz="2700" dirty="0">
                <a:solidFill>
                  <a:schemeClr val="bg1"/>
                </a:solidFill>
                <a:latin typeface="Futura Md" charset="0"/>
              </a:rPr>
              <a:t>mondiale</a:t>
            </a:r>
          </a:p>
        </p:txBody>
      </p:sp>
      <p:grpSp>
        <p:nvGrpSpPr>
          <p:cNvPr id="36" name="Gruppo 35"/>
          <p:cNvGrpSpPr/>
          <p:nvPr/>
        </p:nvGrpSpPr>
        <p:grpSpPr>
          <a:xfrm>
            <a:off x="126896" y="1282864"/>
            <a:ext cx="9721080" cy="5328592"/>
            <a:chOff x="126896" y="1052736"/>
            <a:chExt cx="9721080" cy="5328592"/>
          </a:xfrm>
        </p:grpSpPr>
        <p:sp>
          <p:nvSpPr>
            <p:cNvPr id="37" name="Ovale 36"/>
            <p:cNvSpPr/>
            <p:nvPr/>
          </p:nvSpPr>
          <p:spPr bwMode="auto">
            <a:xfrm>
              <a:off x="1325538" y="1052736"/>
              <a:ext cx="7560840" cy="5328592"/>
            </a:xfrm>
            <a:prstGeom prst="ellipse">
              <a:avLst/>
            </a:prstGeom>
            <a:noFill/>
            <a:ln w="31750" cap="flat" cmpd="sng" algn="ctr">
              <a:solidFill>
                <a:schemeClr val="tx2">
                  <a:lumMod val="60000"/>
                  <a:lumOff val="4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it-IT" sz="1400" b="0" i="0" u="none" strike="noStrike" cap="none" normalizeH="0" baseline="0" smtClean="0">
                <a:ln>
                  <a:noFill/>
                </a:ln>
                <a:solidFill>
                  <a:srgbClr val="0000CC"/>
                </a:solidFill>
                <a:effectLst/>
                <a:latin typeface="Arial" charset="0"/>
              </a:endParaRPr>
            </a:p>
          </p:txBody>
        </p:sp>
        <p:sp>
          <p:nvSpPr>
            <p:cNvPr id="38" name="Rettangolo arrotondato 37"/>
            <p:cNvSpPr/>
            <p:nvPr/>
          </p:nvSpPr>
          <p:spPr bwMode="auto">
            <a:xfrm>
              <a:off x="352632" y="1499718"/>
              <a:ext cx="1945811" cy="648072"/>
            </a:xfrm>
            <a:prstGeom prst="roundRect">
              <a:avLst/>
            </a:prstGeom>
            <a:solidFill>
              <a:schemeClr val="accent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ex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1" lang="it-IT" sz="1600" b="1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Calibri" panose="020F0502020204030204" pitchFamily="34" charset="0"/>
                </a:rPr>
                <a:t>Utenti Internet:</a:t>
              </a:r>
              <a:br>
                <a:rPr kumimoji="1" lang="it-IT" sz="1600" b="1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Calibri" panose="020F0502020204030204" pitchFamily="34" charset="0"/>
                </a:rPr>
              </a:br>
              <a:r>
                <a:rPr kumimoji="1" lang="it-IT" sz="1600" b="1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Calibri" panose="020F0502020204030204" pitchFamily="34" charset="0"/>
                </a:rPr>
                <a:t>2,9mld</a:t>
              </a:r>
              <a:r>
                <a:rPr kumimoji="1" lang="it-IT" sz="1600" b="1" i="0" u="none" strike="noStrike" cap="none" normalizeH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Calibri" panose="020F0502020204030204" pitchFamily="34" charset="0"/>
                </a:rPr>
                <a:t> (+7,4%)</a:t>
              </a:r>
              <a:endParaRPr kumimoji="1" lang="it-IT" sz="16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 panose="020F0502020204030204" pitchFamily="34" charset="0"/>
              </a:endParaRPr>
            </a:p>
          </p:txBody>
        </p:sp>
        <p:sp>
          <p:nvSpPr>
            <p:cNvPr id="39" name="Rettangolo arrotondato 38"/>
            <p:cNvSpPr/>
            <p:nvPr/>
          </p:nvSpPr>
          <p:spPr bwMode="auto">
            <a:xfrm>
              <a:off x="126896" y="2708920"/>
              <a:ext cx="1902323" cy="648072"/>
            </a:xfrm>
            <a:prstGeom prst="roundRect">
              <a:avLst/>
            </a:prstGeom>
            <a:solidFill>
              <a:schemeClr val="accent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ex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1" lang="it-IT" sz="1600" b="1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Calibri" panose="020F0502020204030204" pitchFamily="34" charset="0"/>
                </a:rPr>
                <a:t>Utenti Social:</a:t>
              </a:r>
              <a:br>
                <a:rPr kumimoji="1" lang="it-IT" sz="1600" b="1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Calibri" panose="020F0502020204030204" pitchFamily="34" charset="0"/>
                </a:rPr>
              </a:br>
              <a:r>
                <a:rPr kumimoji="1" lang="it-IT" sz="1600" b="1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Calibri" panose="020F0502020204030204" pitchFamily="34" charset="0"/>
                </a:rPr>
                <a:t>1,747mld</a:t>
              </a:r>
              <a:r>
                <a:rPr kumimoji="1" lang="it-IT" sz="1600" b="1" i="0" u="none" strike="noStrike" cap="none" normalizeH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Calibri" panose="020F0502020204030204" pitchFamily="34" charset="0"/>
                </a:rPr>
                <a:t> (+8,5%)</a:t>
              </a:r>
              <a:endParaRPr kumimoji="1" lang="it-IT" sz="16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 panose="020F0502020204030204" pitchFamily="34" charset="0"/>
              </a:endParaRPr>
            </a:p>
          </p:txBody>
        </p:sp>
        <p:sp>
          <p:nvSpPr>
            <p:cNvPr id="40" name="Rettangolo arrotondato 39"/>
            <p:cNvSpPr/>
            <p:nvPr/>
          </p:nvSpPr>
          <p:spPr bwMode="auto">
            <a:xfrm>
              <a:off x="128464" y="3897052"/>
              <a:ext cx="1925096" cy="648072"/>
            </a:xfrm>
            <a:prstGeom prst="roundRect">
              <a:avLst/>
            </a:prstGeom>
            <a:solidFill>
              <a:schemeClr val="accent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ex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1" lang="it-IT" sz="1600" b="1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Calibri" panose="020F0502020204030204" pitchFamily="34" charset="0"/>
                </a:rPr>
                <a:t>Digital Buyers:</a:t>
              </a:r>
              <a:br>
                <a:rPr kumimoji="1" lang="it-IT" sz="1600" b="1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Calibri" panose="020F0502020204030204" pitchFamily="34" charset="0"/>
                </a:rPr>
              </a:br>
              <a:r>
                <a:rPr kumimoji="1" lang="it-IT" sz="1600" b="1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Calibri" panose="020F0502020204030204" pitchFamily="34" charset="0"/>
                </a:rPr>
                <a:t>1,140mld</a:t>
              </a:r>
              <a:r>
                <a:rPr kumimoji="1" lang="it-IT" sz="1600" b="1" i="0" u="none" strike="noStrike" cap="none" normalizeH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Calibri" panose="020F0502020204030204" pitchFamily="34" charset="0"/>
                </a:rPr>
                <a:t> (+10,7%)</a:t>
              </a:r>
              <a:endParaRPr kumimoji="1" lang="it-IT" sz="16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 panose="020F0502020204030204" pitchFamily="34" charset="0"/>
              </a:endParaRPr>
            </a:p>
          </p:txBody>
        </p:sp>
        <p:sp>
          <p:nvSpPr>
            <p:cNvPr id="41" name="Rettangolo arrotondato 40"/>
            <p:cNvSpPr/>
            <p:nvPr/>
          </p:nvSpPr>
          <p:spPr bwMode="auto">
            <a:xfrm>
              <a:off x="352632" y="4983816"/>
              <a:ext cx="2304256" cy="648072"/>
            </a:xfrm>
            <a:prstGeom prst="roundRect">
              <a:avLst/>
            </a:prstGeom>
            <a:solidFill>
              <a:schemeClr val="accent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ex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1" lang="it-IT" sz="1600" b="1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Calibri" panose="020F0502020204030204" pitchFamily="34" charset="0"/>
                </a:rPr>
                <a:t>Mercato </a:t>
              </a:r>
              <a:r>
                <a:rPr kumimoji="1" lang="it-IT" sz="1600" b="1" i="0" u="none" strike="noStrike" cap="none" normalizeH="0" baseline="0" dirty="0" err="1" smtClean="0">
                  <a:ln>
                    <a:noFill/>
                  </a:ln>
                  <a:solidFill>
                    <a:schemeClr val="bg1"/>
                  </a:solidFill>
                  <a:effectLst/>
                  <a:latin typeface="Calibri" panose="020F0502020204030204" pitchFamily="34" charset="0"/>
                </a:rPr>
                <a:t>eCommerce</a:t>
              </a:r>
              <a:r>
                <a:rPr kumimoji="1" lang="it-IT" sz="1600" b="1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Calibri" panose="020F0502020204030204" pitchFamily="34" charset="0"/>
                </a:rPr>
                <a:t>:</a:t>
              </a:r>
              <a:br>
                <a:rPr kumimoji="1" lang="it-IT" sz="1600" b="1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Calibri" panose="020F0502020204030204" pitchFamily="34" charset="0"/>
                </a:rPr>
              </a:br>
              <a:r>
                <a:rPr kumimoji="1" lang="it-IT" sz="1600" b="1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Calibri" panose="020F0502020204030204" pitchFamily="34" charset="0"/>
                </a:rPr>
                <a:t>1,390mld€</a:t>
              </a:r>
              <a:r>
                <a:rPr kumimoji="1" lang="it-IT" sz="1600" b="1" i="0" u="none" strike="noStrike" cap="none" normalizeH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Calibri" panose="020F0502020204030204" pitchFamily="34" charset="0"/>
                </a:rPr>
                <a:t> (+21,6%)</a:t>
              </a:r>
              <a:endParaRPr kumimoji="1" lang="it-IT" sz="16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 panose="020F0502020204030204" pitchFamily="34" charset="0"/>
              </a:endParaRPr>
            </a:p>
          </p:txBody>
        </p:sp>
        <p:sp>
          <p:nvSpPr>
            <p:cNvPr id="42" name="Rettangolo arrotondato 41"/>
            <p:cNvSpPr/>
            <p:nvPr/>
          </p:nvSpPr>
          <p:spPr bwMode="auto">
            <a:xfrm>
              <a:off x="7257256" y="1392741"/>
              <a:ext cx="2028500" cy="648072"/>
            </a:xfrm>
            <a:prstGeom prst="roundRect">
              <a:avLst/>
            </a:prstGeom>
            <a:solidFill>
              <a:schemeClr val="accent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ex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1" lang="it-IT" sz="1600" b="1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Calibri" panose="020F0502020204030204" pitchFamily="34" charset="0"/>
                </a:rPr>
                <a:t>Smartphone venduti:</a:t>
              </a:r>
              <a:br>
                <a:rPr kumimoji="1" lang="it-IT" sz="1600" b="1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Calibri" panose="020F0502020204030204" pitchFamily="34" charset="0"/>
                </a:rPr>
              </a:br>
              <a:r>
                <a:rPr kumimoji="1" lang="it-IT" sz="1600" b="1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Calibri" panose="020F0502020204030204" pitchFamily="34" charset="0"/>
                </a:rPr>
                <a:t>1,3mld</a:t>
              </a:r>
              <a:r>
                <a:rPr kumimoji="1" lang="it-IT" sz="1600" b="1" i="0" u="none" strike="noStrike" cap="none" normalizeH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Calibri" panose="020F0502020204030204" pitchFamily="34" charset="0"/>
                </a:rPr>
                <a:t> (+31,3%)</a:t>
              </a:r>
              <a:endParaRPr kumimoji="1" lang="it-IT" sz="16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 panose="020F0502020204030204" pitchFamily="34" charset="0"/>
              </a:endParaRPr>
            </a:p>
          </p:txBody>
        </p:sp>
        <p:sp>
          <p:nvSpPr>
            <p:cNvPr id="43" name="Rettangolo arrotondato 42"/>
            <p:cNvSpPr/>
            <p:nvPr/>
          </p:nvSpPr>
          <p:spPr bwMode="auto">
            <a:xfrm>
              <a:off x="8049344" y="2708920"/>
              <a:ext cx="1798632" cy="648072"/>
            </a:xfrm>
            <a:prstGeom prst="roundRect">
              <a:avLst/>
            </a:prstGeom>
            <a:solidFill>
              <a:schemeClr val="accent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ex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1" lang="it-IT" sz="1600" b="1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Calibri" panose="020F0502020204030204" pitchFamily="34" charset="0"/>
                </a:rPr>
                <a:t>Tablet venduti:</a:t>
              </a:r>
              <a:br>
                <a:rPr kumimoji="1" lang="it-IT" sz="1600" b="1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Calibri" panose="020F0502020204030204" pitchFamily="34" charset="0"/>
                </a:rPr>
              </a:br>
              <a:r>
                <a:rPr kumimoji="1" lang="it-IT" sz="1600" b="1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Calibri" panose="020F0502020204030204" pitchFamily="34" charset="0"/>
                </a:rPr>
                <a:t>199mln (+4,4</a:t>
              </a:r>
              <a:r>
                <a:rPr kumimoji="1" lang="it-IT" sz="1600" b="1" i="0" u="none" strike="noStrike" cap="none" normalizeH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Calibri" panose="020F0502020204030204" pitchFamily="34" charset="0"/>
                </a:rPr>
                <a:t>%)</a:t>
              </a:r>
              <a:endParaRPr kumimoji="1" lang="it-IT" sz="16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 panose="020F0502020204030204" pitchFamily="34" charset="0"/>
              </a:endParaRPr>
            </a:p>
          </p:txBody>
        </p:sp>
        <p:sp>
          <p:nvSpPr>
            <p:cNvPr id="44" name="Rettangolo arrotondato 43"/>
            <p:cNvSpPr/>
            <p:nvPr/>
          </p:nvSpPr>
          <p:spPr bwMode="auto">
            <a:xfrm>
              <a:off x="7905328" y="3897052"/>
              <a:ext cx="1800200" cy="648072"/>
            </a:xfrm>
            <a:prstGeom prst="roundRect">
              <a:avLst/>
            </a:prstGeom>
            <a:solidFill>
              <a:schemeClr val="accent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ex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1" lang="it-IT" sz="1600" b="1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Calibri" panose="020F0502020204030204" pitchFamily="34" charset="0"/>
                </a:rPr>
                <a:t>Linee mobili:</a:t>
              </a:r>
            </a:p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it-IT" sz="1600" b="1" dirty="0" smtClean="0">
                  <a:solidFill>
                    <a:schemeClr val="bg1"/>
                  </a:solidFill>
                  <a:latin typeface="Calibri" panose="020F0502020204030204" pitchFamily="34" charset="0"/>
                </a:rPr>
                <a:t>6,99</a:t>
              </a:r>
              <a:r>
                <a:rPr kumimoji="1" lang="it-IT" sz="1600" b="1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Calibri" panose="020F0502020204030204" pitchFamily="34" charset="0"/>
                </a:rPr>
                <a:t>mld</a:t>
              </a:r>
              <a:r>
                <a:rPr kumimoji="1" lang="it-IT" sz="1600" b="1" i="0" u="none" strike="noStrike" cap="none" normalizeH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Calibri" panose="020F0502020204030204" pitchFamily="34" charset="0"/>
                </a:rPr>
                <a:t> (+2,3%)</a:t>
              </a:r>
              <a:endParaRPr kumimoji="1" lang="it-IT" sz="16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 panose="020F0502020204030204" pitchFamily="34" charset="0"/>
              </a:endParaRPr>
            </a:p>
          </p:txBody>
        </p:sp>
        <p:sp>
          <p:nvSpPr>
            <p:cNvPr id="45" name="Rettangolo arrotondato 44"/>
            <p:cNvSpPr/>
            <p:nvPr/>
          </p:nvSpPr>
          <p:spPr bwMode="auto">
            <a:xfrm>
              <a:off x="7113240" y="5307852"/>
              <a:ext cx="2304256" cy="648072"/>
            </a:xfrm>
            <a:prstGeom prst="roundRect">
              <a:avLst/>
            </a:prstGeom>
            <a:solidFill>
              <a:schemeClr val="accent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ex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1" lang="it-IT" sz="1600" b="1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Calibri" panose="020F0502020204030204" pitchFamily="34" charset="0"/>
                </a:rPr>
                <a:t>Utenti banda larga mobile:</a:t>
              </a:r>
              <a:br>
                <a:rPr kumimoji="1" lang="it-IT" sz="1600" b="1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Calibri" panose="020F0502020204030204" pitchFamily="34" charset="0"/>
                </a:rPr>
              </a:br>
              <a:r>
                <a:rPr kumimoji="1" lang="it-IT" sz="1600" b="1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Calibri" panose="020F0502020204030204" pitchFamily="34" charset="0"/>
                </a:rPr>
                <a:t>2,73mld</a:t>
              </a:r>
              <a:r>
                <a:rPr kumimoji="1" lang="it-IT" sz="1600" b="1" i="0" u="none" strike="noStrike" cap="none" normalizeH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Calibri" panose="020F0502020204030204" pitchFamily="34" charset="0"/>
                </a:rPr>
                <a:t> (+30%)</a:t>
              </a:r>
              <a:endParaRPr kumimoji="1" lang="it-IT" sz="16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 panose="020F0502020204030204" pitchFamily="34" charset="0"/>
              </a:endParaRPr>
            </a:p>
          </p:txBody>
        </p:sp>
      </p:grpSp>
      <p:sp>
        <p:nvSpPr>
          <p:cNvPr id="46" name="Text Box 14"/>
          <p:cNvSpPr txBox="1">
            <a:spLocks noChangeArrowheads="1"/>
          </p:cNvSpPr>
          <p:nvPr/>
        </p:nvSpPr>
        <p:spPr bwMode="auto">
          <a:xfrm>
            <a:off x="330622" y="6381328"/>
            <a:ext cx="3182218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it-IT" sz="1200" b="1" dirty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</a:rPr>
              <a:t>Fonte: </a:t>
            </a:r>
            <a:r>
              <a:rPr lang="it-IT" sz="1200" b="1" dirty="0" err="1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</a:rPr>
              <a:t>Assinform</a:t>
            </a:r>
            <a:r>
              <a:rPr lang="it-IT" sz="1200" b="1" dirty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</a:rPr>
              <a:t> / </a:t>
            </a:r>
            <a:r>
              <a:rPr lang="it-IT" sz="1200" b="1" dirty="0" err="1" smtClean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</a:rPr>
              <a:t>NetConsulting</a:t>
            </a:r>
            <a:r>
              <a:rPr lang="it-IT" sz="1200" b="1" dirty="0" smtClean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</a:rPr>
              <a:t>, Marzo  2015</a:t>
            </a:r>
            <a:endParaRPr lang="en-US" sz="1200" b="1" dirty="0">
              <a:solidFill>
                <a:schemeClr val="tx2">
                  <a:lumMod val="75000"/>
                </a:schemeClr>
              </a:solidFill>
              <a:latin typeface="Calibri" panose="020F0502020204030204" pitchFamily="34" charset="0"/>
            </a:endParaRPr>
          </a:p>
        </p:txBody>
      </p:sp>
      <p:grpSp>
        <p:nvGrpSpPr>
          <p:cNvPr id="47" name="Gruppo 46"/>
          <p:cNvGrpSpPr/>
          <p:nvPr/>
        </p:nvGrpSpPr>
        <p:grpSpPr>
          <a:xfrm>
            <a:off x="95933" y="1191111"/>
            <a:ext cx="7737387" cy="4844281"/>
            <a:chOff x="95933" y="960983"/>
            <a:chExt cx="7737387" cy="4844281"/>
          </a:xfrm>
        </p:grpSpPr>
        <p:sp>
          <p:nvSpPr>
            <p:cNvPr id="48" name="Figura a mano libera 47"/>
            <p:cNvSpPr/>
            <p:nvPr/>
          </p:nvSpPr>
          <p:spPr bwMode="auto">
            <a:xfrm>
              <a:off x="4962418" y="4254660"/>
              <a:ext cx="616272" cy="185057"/>
            </a:xfrm>
            <a:custGeom>
              <a:avLst/>
              <a:gdLst>
                <a:gd name="connsiteX0" fmla="*/ 0 w 500742"/>
                <a:gd name="connsiteY0" fmla="*/ 174172 h 185057"/>
                <a:gd name="connsiteX1" fmla="*/ 250371 w 500742"/>
                <a:gd name="connsiteY1" fmla="*/ 0 h 185057"/>
                <a:gd name="connsiteX2" fmla="*/ 500742 w 500742"/>
                <a:gd name="connsiteY2" fmla="*/ 185057 h 1850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00742" h="185057">
                  <a:moveTo>
                    <a:pt x="0" y="174172"/>
                  </a:moveTo>
                  <a:lnTo>
                    <a:pt x="250371" y="0"/>
                  </a:lnTo>
                  <a:lnTo>
                    <a:pt x="500742" y="185057"/>
                  </a:lnTo>
                </a:path>
              </a:pathLst>
            </a:custGeom>
            <a:noFill/>
            <a:ln w="19050" cap="flat" cmpd="sng" algn="ctr">
              <a:solidFill>
                <a:schemeClr val="accent6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it-IT" sz="1400" b="0" i="0" u="none" strike="noStrike" cap="none" normalizeH="0" baseline="0" smtClean="0">
                <a:ln>
                  <a:noFill/>
                </a:ln>
                <a:solidFill>
                  <a:srgbClr val="0000CC"/>
                </a:solidFill>
                <a:effectLst/>
                <a:latin typeface="Calibri" panose="020F0502020204030204" pitchFamily="34" charset="0"/>
              </a:endParaRPr>
            </a:p>
          </p:txBody>
        </p:sp>
        <p:sp>
          <p:nvSpPr>
            <p:cNvPr id="49" name="CasellaDiTesto 48"/>
            <p:cNvSpPr txBox="1"/>
            <p:nvPr/>
          </p:nvSpPr>
          <p:spPr>
            <a:xfrm>
              <a:off x="4952999" y="4347188"/>
              <a:ext cx="635110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b="1" dirty="0" smtClean="0">
                  <a:solidFill>
                    <a:schemeClr val="tx2">
                      <a:lumMod val="75000"/>
                    </a:schemeClr>
                  </a:solidFill>
                  <a:latin typeface="Calibri" panose="020F0502020204030204" pitchFamily="34" charset="0"/>
                </a:rPr>
                <a:t>+9,0%</a:t>
              </a:r>
            </a:p>
          </p:txBody>
        </p:sp>
        <p:graphicFrame>
          <p:nvGraphicFramePr>
            <p:cNvPr id="50" name="Grafico 49"/>
            <p:cNvGraphicFramePr/>
            <p:nvPr>
              <p:extLst>
                <p:ext uri="{D42A27DB-BD31-4B8C-83A1-F6EECF244321}">
                  <p14:modId xmlns:p14="http://schemas.microsoft.com/office/powerpoint/2010/main" val="3269464982"/>
                </p:ext>
              </p:extLst>
            </p:nvPr>
          </p:nvGraphicFramePr>
          <p:xfrm>
            <a:off x="2288704" y="1299806"/>
            <a:ext cx="5544616" cy="4505458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2"/>
            </a:graphicData>
          </a:graphic>
        </p:graphicFrame>
        <p:sp>
          <p:nvSpPr>
            <p:cNvPr id="51" name="CasellaDiTesto 50"/>
            <p:cNvSpPr txBox="1"/>
            <p:nvPr/>
          </p:nvSpPr>
          <p:spPr>
            <a:xfrm>
              <a:off x="2573557" y="1628995"/>
              <a:ext cx="968535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sz="2000" b="1" dirty="0" smtClean="0">
                  <a:solidFill>
                    <a:schemeClr val="tx2">
                      <a:lumMod val="75000"/>
                    </a:schemeClr>
                  </a:solidFill>
                  <a:latin typeface="Calibri" panose="020F0502020204030204" pitchFamily="34" charset="0"/>
                </a:rPr>
                <a:t>4.218,7</a:t>
              </a:r>
            </a:p>
          </p:txBody>
        </p:sp>
        <p:sp>
          <p:nvSpPr>
            <p:cNvPr id="52" name="CasellaDiTesto 51"/>
            <p:cNvSpPr txBox="1"/>
            <p:nvPr/>
          </p:nvSpPr>
          <p:spPr>
            <a:xfrm>
              <a:off x="95933" y="960983"/>
              <a:ext cx="2258247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b="1" dirty="0" smtClean="0">
                  <a:solidFill>
                    <a:schemeClr val="tx2">
                      <a:lumMod val="75000"/>
                    </a:schemeClr>
                  </a:solidFill>
                  <a:latin typeface="Calibri" panose="020F0502020204030204" pitchFamily="34" charset="0"/>
                </a:rPr>
                <a:t>Mercato digitale nel Mondo</a:t>
              </a:r>
              <a:br>
                <a:rPr lang="it-IT" b="1" dirty="0" smtClean="0">
                  <a:solidFill>
                    <a:schemeClr val="tx2">
                      <a:lumMod val="75000"/>
                    </a:schemeClr>
                  </a:solidFill>
                  <a:latin typeface="Calibri" panose="020F0502020204030204" pitchFamily="34" charset="0"/>
                </a:rPr>
              </a:br>
              <a:r>
                <a:rPr lang="it-IT" b="1" dirty="0" smtClean="0">
                  <a:solidFill>
                    <a:schemeClr val="tx2">
                      <a:lumMod val="75000"/>
                    </a:schemeClr>
                  </a:solidFill>
                  <a:latin typeface="Calibri" panose="020F0502020204030204" pitchFamily="34" charset="0"/>
                </a:rPr>
                <a:t>- Valori in </a:t>
              </a:r>
              <a:r>
                <a:rPr lang="it-IT" b="1" dirty="0" err="1" smtClean="0">
                  <a:solidFill>
                    <a:schemeClr val="tx2">
                      <a:lumMod val="75000"/>
                    </a:schemeClr>
                  </a:solidFill>
                  <a:latin typeface="Calibri" panose="020F0502020204030204" pitchFamily="34" charset="0"/>
                </a:rPr>
                <a:t>Mld</a:t>
              </a:r>
              <a:r>
                <a:rPr lang="it-IT" b="1" dirty="0" smtClean="0">
                  <a:solidFill>
                    <a:schemeClr val="tx2">
                      <a:lumMod val="75000"/>
                    </a:schemeClr>
                  </a:solidFill>
                  <a:latin typeface="Calibri" panose="020F0502020204030204" pitchFamily="34" charset="0"/>
                </a:rPr>
                <a:t> di $ e in %</a:t>
              </a:r>
            </a:p>
          </p:txBody>
        </p:sp>
        <p:sp>
          <p:nvSpPr>
            <p:cNvPr id="53" name="CasellaDiTesto 52"/>
            <p:cNvSpPr txBox="1"/>
            <p:nvPr/>
          </p:nvSpPr>
          <p:spPr>
            <a:xfrm>
              <a:off x="4016896" y="1531125"/>
              <a:ext cx="968535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sz="2000" b="1" dirty="0" smtClean="0">
                  <a:solidFill>
                    <a:schemeClr val="tx2">
                      <a:lumMod val="75000"/>
                    </a:schemeClr>
                  </a:solidFill>
                  <a:latin typeface="Calibri" panose="020F0502020204030204" pitchFamily="34" charset="0"/>
                </a:rPr>
                <a:t>4.379,1</a:t>
              </a:r>
            </a:p>
          </p:txBody>
        </p:sp>
        <p:sp>
          <p:nvSpPr>
            <p:cNvPr id="54" name="CasellaDiTesto 53"/>
            <p:cNvSpPr txBox="1"/>
            <p:nvPr/>
          </p:nvSpPr>
          <p:spPr>
            <a:xfrm>
              <a:off x="3449521" y="1187460"/>
              <a:ext cx="76174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sz="1800" b="1" i="1" dirty="0" smtClean="0">
                  <a:solidFill>
                    <a:schemeClr val="accent3">
                      <a:lumMod val="50000"/>
                    </a:schemeClr>
                  </a:solidFill>
                  <a:latin typeface="Calibri" panose="020F0502020204030204" pitchFamily="34" charset="0"/>
                </a:rPr>
                <a:t>+3,8%</a:t>
              </a:r>
            </a:p>
          </p:txBody>
        </p:sp>
        <p:sp>
          <p:nvSpPr>
            <p:cNvPr id="55" name="CasellaDiTesto 54"/>
            <p:cNvSpPr txBox="1"/>
            <p:nvPr/>
          </p:nvSpPr>
          <p:spPr>
            <a:xfrm>
              <a:off x="3512840" y="4923251"/>
              <a:ext cx="635109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b="1" dirty="0" smtClean="0">
                  <a:solidFill>
                    <a:schemeClr val="tx2">
                      <a:lumMod val="75000"/>
                    </a:schemeClr>
                  </a:solidFill>
                  <a:latin typeface="Calibri" panose="020F0502020204030204" pitchFamily="34" charset="0"/>
                </a:rPr>
                <a:t>+2,4%</a:t>
              </a:r>
            </a:p>
          </p:txBody>
        </p:sp>
        <p:sp>
          <p:nvSpPr>
            <p:cNvPr id="56" name="Figura a mano libera 55"/>
            <p:cNvSpPr/>
            <p:nvPr/>
          </p:nvSpPr>
          <p:spPr bwMode="auto">
            <a:xfrm>
              <a:off x="3522258" y="4798980"/>
              <a:ext cx="616272" cy="185057"/>
            </a:xfrm>
            <a:custGeom>
              <a:avLst/>
              <a:gdLst>
                <a:gd name="connsiteX0" fmla="*/ 0 w 500742"/>
                <a:gd name="connsiteY0" fmla="*/ 174172 h 185057"/>
                <a:gd name="connsiteX1" fmla="*/ 250371 w 500742"/>
                <a:gd name="connsiteY1" fmla="*/ 0 h 185057"/>
                <a:gd name="connsiteX2" fmla="*/ 500742 w 500742"/>
                <a:gd name="connsiteY2" fmla="*/ 185057 h 1850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00742" h="185057">
                  <a:moveTo>
                    <a:pt x="0" y="174172"/>
                  </a:moveTo>
                  <a:lnTo>
                    <a:pt x="250371" y="0"/>
                  </a:lnTo>
                  <a:lnTo>
                    <a:pt x="500742" y="185057"/>
                  </a:lnTo>
                </a:path>
              </a:pathLst>
            </a:custGeom>
            <a:noFill/>
            <a:ln w="19050" cap="flat" cmpd="sng" algn="ctr">
              <a:solidFill>
                <a:schemeClr val="tx2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it-IT" sz="1400" b="0" i="0" u="none" strike="noStrike" cap="none" normalizeH="0" baseline="0" smtClean="0">
                <a:ln>
                  <a:noFill/>
                </a:ln>
                <a:solidFill>
                  <a:srgbClr val="0000CC"/>
                </a:solidFill>
                <a:effectLst/>
                <a:latin typeface="Calibri" panose="020F0502020204030204" pitchFamily="34" charset="0"/>
              </a:endParaRPr>
            </a:p>
          </p:txBody>
        </p:sp>
        <p:sp>
          <p:nvSpPr>
            <p:cNvPr id="57" name="Figura a mano libera 56"/>
            <p:cNvSpPr/>
            <p:nvPr/>
          </p:nvSpPr>
          <p:spPr bwMode="auto">
            <a:xfrm>
              <a:off x="3522258" y="4254659"/>
              <a:ext cx="616272" cy="185057"/>
            </a:xfrm>
            <a:custGeom>
              <a:avLst/>
              <a:gdLst>
                <a:gd name="connsiteX0" fmla="*/ 0 w 500742"/>
                <a:gd name="connsiteY0" fmla="*/ 174172 h 185057"/>
                <a:gd name="connsiteX1" fmla="*/ 250371 w 500742"/>
                <a:gd name="connsiteY1" fmla="*/ 0 h 185057"/>
                <a:gd name="connsiteX2" fmla="*/ 500742 w 500742"/>
                <a:gd name="connsiteY2" fmla="*/ 185057 h 1850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00742" h="185057">
                  <a:moveTo>
                    <a:pt x="0" y="174172"/>
                  </a:moveTo>
                  <a:lnTo>
                    <a:pt x="250371" y="0"/>
                  </a:lnTo>
                  <a:lnTo>
                    <a:pt x="500742" y="185057"/>
                  </a:lnTo>
                </a:path>
              </a:pathLst>
            </a:custGeom>
            <a:noFill/>
            <a:ln w="19050" cap="flat" cmpd="sng" algn="ctr">
              <a:solidFill>
                <a:schemeClr val="accent6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it-IT" sz="1400" b="0" i="0" u="none" strike="noStrike" cap="none" normalizeH="0" baseline="0" smtClean="0">
                <a:ln>
                  <a:noFill/>
                </a:ln>
                <a:solidFill>
                  <a:srgbClr val="0000CC"/>
                </a:solidFill>
                <a:effectLst/>
                <a:latin typeface="Calibri" panose="020F0502020204030204" pitchFamily="34" charset="0"/>
              </a:endParaRPr>
            </a:p>
          </p:txBody>
        </p:sp>
        <p:sp>
          <p:nvSpPr>
            <p:cNvPr id="58" name="CasellaDiTesto 57"/>
            <p:cNvSpPr txBox="1"/>
            <p:nvPr/>
          </p:nvSpPr>
          <p:spPr>
            <a:xfrm>
              <a:off x="3512840" y="4347187"/>
              <a:ext cx="635109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b="1" dirty="0" smtClean="0">
                  <a:solidFill>
                    <a:schemeClr val="tx2">
                      <a:lumMod val="75000"/>
                    </a:schemeClr>
                  </a:solidFill>
                  <a:latin typeface="Calibri" panose="020F0502020204030204" pitchFamily="34" charset="0"/>
                </a:rPr>
                <a:t>+8,0%</a:t>
              </a:r>
            </a:p>
          </p:txBody>
        </p:sp>
        <p:sp>
          <p:nvSpPr>
            <p:cNvPr id="59" name="CasellaDiTesto 58"/>
            <p:cNvSpPr txBox="1"/>
            <p:nvPr/>
          </p:nvSpPr>
          <p:spPr>
            <a:xfrm>
              <a:off x="3512840" y="3769294"/>
              <a:ext cx="635109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b="1" dirty="0" smtClean="0">
                  <a:solidFill>
                    <a:schemeClr val="tx2">
                      <a:lumMod val="75000"/>
                    </a:schemeClr>
                  </a:solidFill>
                  <a:latin typeface="Calibri" panose="020F0502020204030204" pitchFamily="34" charset="0"/>
                </a:rPr>
                <a:t>+2,7%</a:t>
              </a:r>
            </a:p>
          </p:txBody>
        </p:sp>
        <p:sp>
          <p:nvSpPr>
            <p:cNvPr id="60" name="Figura a mano libera 59"/>
            <p:cNvSpPr/>
            <p:nvPr/>
          </p:nvSpPr>
          <p:spPr bwMode="auto">
            <a:xfrm>
              <a:off x="3522258" y="3712770"/>
              <a:ext cx="616272" cy="169573"/>
            </a:xfrm>
            <a:custGeom>
              <a:avLst/>
              <a:gdLst>
                <a:gd name="connsiteX0" fmla="*/ 0 w 500742"/>
                <a:gd name="connsiteY0" fmla="*/ 174172 h 185057"/>
                <a:gd name="connsiteX1" fmla="*/ 250371 w 500742"/>
                <a:gd name="connsiteY1" fmla="*/ 0 h 185057"/>
                <a:gd name="connsiteX2" fmla="*/ 500742 w 500742"/>
                <a:gd name="connsiteY2" fmla="*/ 185057 h 1850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00742" h="185057">
                  <a:moveTo>
                    <a:pt x="0" y="174172"/>
                  </a:moveTo>
                  <a:lnTo>
                    <a:pt x="250371" y="0"/>
                  </a:lnTo>
                  <a:lnTo>
                    <a:pt x="500742" y="185057"/>
                  </a:lnTo>
                </a:path>
              </a:pathLst>
            </a:custGeom>
            <a:noFill/>
            <a:ln w="19050" cap="flat" cmpd="sng" algn="ctr">
              <a:solidFill>
                <a:schemeClr val="accent3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it-IT" sz="1400" b="0" i="0" u="none" strike="noStrike" cap="none" normalizeH="0" baseline="0" smtClean="0">
                <a:ln>
                  <a:noFill/>
                </a:ln>
                <a:solidFill>
                  <a:srgbClr val="0000CC"/>
                </a:solidFill>
                <a:effectLst/>
                <a:latin typeface="Calibri" panose="020F0502020204030204" pitchFamily="34" charset="0"/>
              </a:endParaRPr>
            </a:p>
          </p:txBody>
        </p:sp>
        <p:sp>
          <p:nvSpPr>
            <p:cNvPr id="61" name="Figura a mano libera 60"/>
            <p:cNvSpPr/>
            <p:nvPr/>
          </p:nvSpPr>
          <p:spPr bwMode="auto">
            <a:xfrm>
              <a:off x="3522258" y="1993479"/>
              <a:ext cx="616272" cy="185057"/>
            </a:xfrm>
            <a:custGeom>
              <a:avLst/>
              <a:gdLst>
                <a:gd name="connsiteX0" fmla="*/ 0 w 500742"/>
                <a:gd name="connsiteY0" fmla="*/ 174172 h 185057"/>
                <a:gd name="connsiteX1" fmla="*/ 250371 w 500742"/>
                <a:gd name="connsiteY1" fmla="*/ 0 h 185057"/>
                <a:gd name="connsiteX2" fmla="*/ 500742 w 500742"/>
                <a:gd name="connsiteY2" fmla="*/ 185057 h 1850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00742" h="185057">
                  <a:moveTo>
                    <a:pt x="0" y="174172"/>
                  </a:moveTo>
                  <a:lnTo>
                    <a:pt x="250371" y="0"/>
                  </a:lnTo>
                  <a:lnTo>
                    <a:pt x="500742" y="185057"/>
                  </a:lnTo>
                </a:path>
              </a:pathLst>
            </a:custGeom>
            <a:noFill/>
            <a:ln w="19050" cap="flat" cmpd="sng" algn="ctr">
              <a:solidFill>
                <a:schemeClr val="accent5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it-IT" sz="1400" b="0" i="0" u="none" strike="noStrike" cap="none" normalizeH="0" baseline="0" smtClean="0">
                <a:ln>
                  <a:noFill/>
                </a:ln>
                <a:solidFill>
                  <a:srgbClr val="0000CC"/>
                </a:solidFill>
                <a:effectLst/>
                <a:latin typeface="Calibri" panose="020F0502020204030204" pitchFamily="34" charset="0"/>
              </a:endParaRPr>
            </a:p>
          </p:txBody>
        </p:sp>
        <p:sp>
          <p:nvSpPr>
            <p:cNvPr id="62" name="CasellaDiTesto 61"/>
            <p:cNvSpPr txBox="1"/>
            <p:nvPr/>
          </p:nvSpPr>
          <p:spPr>
            <a:xfrm>
              <a:off x="3467154" y="2121632"/>
              <a:ext cx="726481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b="1" dirty="0" smtClean="0">
                  <a:solidFill>
                    <a:schemeClr val="tx2">
                      <a:lumMod val="75000"/>
                    </a:schemeClr>
                  </a:solidFill>
                  <a:latin typeface="Calibri" panose="020F0502020204030204" pitchFamily="34" charset="0"/>
                </a:rPr>
                <a:t>+11,2%</a:t>
              </a:r>
            </a:p>
          </p:txBody>
        </p:sp>
        <p:cxnSp>
          <p:nvCxnSpPr>
            <p:cNvPr id="63" name="Connettore 2 62"/>
            <p:cNvCxnSpPr/>
            <p:nvPr/>
          </p:nvCxnSpPr>
          <p:spPr bwMode="auto">
            <a:xfrm flipV="1">
              <a:off x="3461290" y="1539930"/>
              <a:ext cx="738209" cy="200055"/>
            </a:xfrm>
            <a:prstGeom prst="straightConnector1">
              <a:avLst/>
            </a:prstGeom>
            <a:ln w="38100">
              <a:solidFill>
                <a:schemeClr val="accent3">
                  <a:lumMod val="75000"/>
                </a:schemeClr>
              </a:solidFill>
              <a:tailEnd type="arrow"/>
            </a:ln>
            <a:effectLst>
              <a:glow rad="101600">
                <a:schemeClr val="accent3">
                  <a:satMod val="175000"/>
                  <a:alpha val="40000"/>
                </a:schemeClr>
              </a:glow>
            </a:effectLst>
            <a:extLst/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sp>
          <p:nvSpPr>
            <p:cNvPr id="64" name="CasellaDiTesto 63"/>
            <p:cNvSpPr txBox="1"/>
            <p:nvPr/>
          </p:nvSpPr>
          <p:spPr>
            <a:xfrm>
              <a:off x="5545908" y="1423644"/>
              <a:ext cx="968535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sz="2000" b="1" dirty="0" smtClean="0">
                  <a:solidFill>
                    <a:schemeClr val="tx2">
                      <a:lumMod val="75000"/>
                    </a:schemeClr>
                  </a:solidFill>
                  <a:latin typeface="Calibri" panose="020F0502020204030204" pitchFamily="34" charset="0"/>
                </a:rPr>
                <a:t>4.538,6</a:t>
              </a:r>
            </a:p>
          </p:txBody>
        </p:sp>
        <p:sp>
          <p:nvSpPr>
            <p:cNvPr id="65" name="CasellaDiTesto 64"/>
            <p:cNvSpPr txBox="1"/>
            <p:nvPr/>
          </p:nvSpPr>
          <p:spPr>
            <a:xfrm>
              <a:off x="4885345" y="1092895"/>
              <a:ext cx="76174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sz="1800" b="1" i="1" dirty="0" smtClean="0">
                  <a:solidFill>
                    <a:schemeClr val="accent3">
                      <a:lumMod val="50000"/>
                    </a:schemeClr>
                  </a:solidFill>
                  <a:latin typeface="Calibri" panose="020F0502020204030204" pitchFamily="34" charset="0"/>
                </a:rPr>
                <a:t>+3,6%</a:t>
              </a:r>
            </a:p>
          </p:txBody>
        </p:sp>
        <p:cxnSp>
          <p:nvCxnSpPr>
            <p:cNvPr id="66" name="Connettore 2 65"/>
            <p:cNvCxnSpPr/>
            <p:nvPr/>
          </p:nvCxnSpPr>
          <p:spPr bwMode="auto">
            <a:xfrm flipV="1">
              <a:off x="4897115" y="1477616"/>
              <a:ext cx="738209" cy="200055"/>
            </a:xfrm>
            <a:prstGeom prst="straightConnector1">
              <a:avLst/>
            </a:prstGeom>
            <a:ln w="38100">
              <a:solidFill>
                <a:schemeClr val="accent3">
                  <a:lumMod val="75000"/>
                </a:schemeClr>
              </a:solidFill>
              <a:tailEnd type="arrow"/>
            </a:ln>
            <a:effectLst>
              <a:glow rad="101600">
                <a:schemeClr val="accent3">
                  <a:satMod val="175000"/>
                  <a:alpha val="40000"/>
                </a:schemeClr>
              </a:glow>
            </a:effectLst>
            <a:extLst/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sp>
          <p:nvSpPr>
            <p:cNvPr id="67" name="CasellaDiTesto 66"/>
            <p:cNvSpPr txBox="1"/>
            <p:nvPr/>
          </p:nvSpPr>
          <p:spPr>
            <a:xfrm>
              <a:off x="4952999" y="4923252"/>
              <a:ext cx="635110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b="1" dirty="0" smtClean="0">
                  <a:solidFill>
                    <a:schemeClr val="tx2">
                      <a:lumMod val="75000"/>
                    </a:schemeClr>
                  </a:solidFill>
                  <a:latin typeface="Calibri" panose="020F0502020204030204" pitchFamily="34" charset="0"/>
                </a:rPr>
                <a:t>+3,0%</a:t>
              </a:r>
            </a:p>
          </p:txBody>
        </p:sp>
        <p:sp>
          <p:nvSpPr>
            <p:cNvPr id="68" name="Figura a mano libera 67"/>
            <p:cNvSpPr/>
            <p:nvPr/>
          </p:nvSpPr>
          <p:spPr bwMode="auto">
            <a:xfrm>
              <a:off x="4962418" y="4798981"/>
              <a:ext cx="616272" cy="185057"/>
            </a:xfrm>
            <a:custGeom>
              <a:avLst/>
              <a:gdLst>
                <a:gd name="connsiteX0" fmla="*/ 0 w 500742"/>
                <a:gd name="connsiteY0" fmla="*/ 174172 h 185057"/>
                <a:gd name="connsiteX1" fmla="*/ 250371 w 500742"/>
                <a:gd name="connsiteY1" fmla="*/ 0 h 185057"/>
                <a:gd name="connsiteX2" fmla="*/ 500742 w 500742"/>
                <a:gd name="connsiteY2" fmla="*/ 185057 h 1850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00742" h="185057">
                  <a:moveTo>
                    <a:pt x="0" y="174172"/>
                  </a:moveTo>
                  <a:lnTo>
                    <a:pt x="250371" y="0"/>
                  </a:lnTo>
                  <a:lnTo>
                    <a:pt x="500742" y="185057"/>
                  </a:lnTo>
                </a:path>
              </a:pathLst>
            </a:custGeom>
            <a:noFill/>
            <a:ln w="19050" cap="flat" cmpd="sng" algn="ctr">
              <a:solidFill>
                <a:schemeClr val="tx2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it-IT" sz="1400" b="0" i="0" u="none" strike="noStrike" cap="none" normalizeH="0" baseline="0" smtClean="0">
                <a:ln>
                  <a:noFill/>
                </a:ln>
                <a:solidFill>
                  <a:srgbClr val="0000CC"/>
                </a:solidFill>
                <a:effectLst/>
                <a:latin typeface="Calibri" panose="020F0502020204030204" pitchFamily="34" charset="0"/>
              </a:endParaRPr>
            </a:p>
          </p:txBody>
        </p:sp>
        <p:sp>
          <p:nvSpPr>
            <p:cNvPr id="69" name="CasellaDiTesto 68"/>
            <p:cNvSpPr txBox="1"/>
            <p:nvPr/>
          </p:nvSpPr>
          <p:spPr>
            <a:xfrm>
              <a:off x="4952999" y="3769295"/>
              <a:ext cx="635110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b="1" dirty="0" smtClean="0">
                  <a:solidFill>
                    <a:schemeClr val="tx2">
                      <a:lumMod val="75000"/>
                    </a:schemeClr>
                  </a:solidFill>
                  <a:latin typeface="Calibri" panose="020F0502020204030204" pitchFamily="34" charset="0"/>
                </a:rPr>
                <a:t>+3,8%</a:t>
              </a:r>
            </a:p>
          </p:txBody>
        </p:sp>
        <p:sp>
          <p:nvSpPr>
            <p:cNvPr id="70" name="Figura a mano libera 69"/>
            <p:cNvSpPr/>
            <p:nvPr/>
          </p:nvSpPr>
          <p:spPr bwMode="auto">
            <a:xfrm>
              <a:off x="4962418" y="3712771"/>
              <a:ext cx="616272" cy="169573"/>
            </a:xfrm>
            <a:custGeom>
              <a:avLst/>
              <a:gdLst>
                <a:gd name="connsiteX0" fmla="*/ 0 w 500742"/>
                <a:gd name="connsiteY0" fmla="*/ 174172 h 185057"/>
                <a:gd name="connsiteX1" fmla="*/ 250371 w 500742"/>
                <a:gd name="connsiteY1" fmla="*/ 0 h 185057"/>
                <a:gd name="connsiteX2" fmla="*/ 500742 w 500742"/>
                <a:gd name="connsiteY2" fmla="*/ 185057 h 1850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00742" h="185057">
                  <a:moveTo>
                    <a:pt x="0" y="174172"/>
                  </a:moveTo>
                  <a:lnTo>
                    <a:pt x="250371" y="0"/>
                  </a:lnTo>
                  <a:lnTo>
                    <a:pt x="500742" y="185057"/>
                  </a:lnTo>
                </a:path>
              </a:pathLst>
            </a:custGeom>
            <a:noFill/>
            <a:ln w="19050" cap="flat" cmpd="sng" algn="ctr">
              <a:solidFill>
                <a:schemeClr val="accent3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it-IT" sz="1400" b="0" i="0" u="none" strike="noStrike" cap="none" normalizeH="0" baseline="0" smtClean="0">
                <a:ln>
                  <a:noFill/>
                </a:ln>
                <a:solidFill>
                  <a:srgbClr val="0000CC"/>
                </a:solidFill>
                <a:effectLst/>
                <a:latin typeface="Calibri" panose="020F0502020204030204" pitchFamily="34" charset="0"/>
              </a:endParaRPr>
            </a:p>
          </p:txBody>
        </p:sp>
        <p:sp>
          <p:nvSpPr>
            <p:cNvPr id="71" name="Figura a mano libera 70"/>
            <p:cNvSpPr/>
            <p:nvPr/>
          </p:nvSpPr>
          <p:spPr bwMode="auto">
            <a:xfrm>
              <a:off x="4962418" y="2029105"/>
              <a:ext cx="616272" cy="185057"/>
            </a:xfrm>
            <a:custGeom>
              <a:avLst/>
              <a:gdLst>
                <a:gd name="connsiteX0" fmla="*/ 0 w 500742"/>
                <a:gd name="connsiteY0" fmla="*/ 174172 h 185057"/>
                <a:gd name="connsiteX1" fmla="*/ 250371 w 500742"/>
                <a:gd name="connsiteY1" fmla="*/ 0 h 185057"/>
                <a:gd name="connsiteX2" fmla="*/ 500742 w 500742"/>
                <a:gd name="connsiteY2" fmla="*/ 185057 h 1850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00742" h="185057">
                  <a:moveTo>
                    <a:pt x="0" y="174172"/>
                  </a:moveTo>
                  <a:lnTo>
                    <a:pt x="250371" y="0"/>
                  </a:lnTo>
                  <a:lnTo>
                    <a:pt x="500742" y="185057"/>
                  </a:lnTo>
                </a:path>
              </a:pathLst>
            </a:custGeom>
            <a:noFill/>
            <a:ln w="19050" cap="flat" cmpd="sng" algn="ctr">
              <a:solidFill>
                <a:schemeClr val="accent5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it-IT" sz="1400" b="0" i="0" u="none" strike="noStrike" cap="none" normalizeH="0" baseline="0" smtClean="0">
                <a:ln>
                  <a:noFill/>
                </a:ln>
                <a:solidFill>
                  <a:srgbClr val="0000CC"/>
                </a:solidFill>
                <a:effectLst/>
                <a:latin typeface="Calibri" panose="020F0502020204030204" pitchFamily="34" charset="0"/>
              </a:endParaRPr>
            </a:p>
          </p:txBody>
        </p:sp>
        <p:sp>
          <p:nvSpPr>
            <p:cNvPr id="72" name="CasellaDiTesto 71"/>
            <p:cNvSpPr txBox="1"/>
            <p:nvPr/>
          </p:nvSpPr>
          <p:spPr>
            <a:xfrm>
              <a:off x="4907314" y="2121633"/>
              <a:ext cx="72648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b="1" dirty="0" smtClean="0">
                  <a:solidFill>
                    <a:schemeClr val="tx2">
                      <a:lumMod val="75000"/>
                    </a:schemeClr>
                  </a:solidFill>
                  <a:latin typeface="Calibri" panose="020F0502020204030204" pitchFamily="34" charset="0"/>
                </a:rPr>
                <a:t>+10,3%</a:t>
              </a:r>
            </a:p>
          </p:txBody>
        </p:sp>
        <p:sp>
          <p:nvSpPr>
            <p:cNvPr id="73" name="CasellaDiTesto 72"/>
            <p:cNvSpPr txBox="1"/>
            <p:nvPr/>
          </p:nvSpPr>
          <p:spPr>
            <a:xfrm>
              <a:off x="3445186" y="2879066"/>
              <a:ext cx="635109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b="1" dirty="0" smtClean="0">
                  <a:solidFill>
                    <a:schemeClr val="tx2">
                      <a:lumMod val="75000"/>
                    </a:schemeClr>
                  </a:solidFill>
                  <a:latin typeface="Calibri" panose="020F0502020204030204" pitchFamily="34" charset="0"/>
                </a:rPr>
                <a:t>+2,0%</a:t>
              </a:r>
            </a:p>
          </p:txBody>
        </p:sp>
        <p:sp>
          <p:nvSpPr>
            <p:cNvPr id="74" name="Figura a mano libera 73"/>
            <p:cNvSpPr/>
            <p:nvPr/>
          </p:nvSpPr>
          <p:spPr bwMode="auto">
            <a:xfrm>
              <a:off x="3454604" y="2822542"/>
              <a:ext cx="616272" cy="169573"/>
            </a:xfrm>
            <a:custGeom>
              <a:avLst/>
              <a:gdLst>
                <a:gd name="connsiteX0" fmla="*/ 0 w 500742"/>
                <a:gd name="connsiteY0" fmla="*/ 174172 h 185057"/>
                <a:gd name="connsiteX1" fmla="*/ 250371 w 500742"/>
                <a:gd name="connsiteY1" fmla="*/ 0 h 185057"/>
                <a:gd name="connsiteX2" fmla="*/ 500742 w 500742"/>
                <a:gd name="connsiteY2" fmla="*/ 185057 h 1850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00742" h="185057">
                  <a:moveTo>
                    <a:pt x="0" y="174172"/>
                  </a:moveTo>
                  <a:lnTo>
                    <a:pt x="250371" y="0"/>
                  </a:lnTo>
                  <a:lnTo>
                    <a:pt x="500742" y="185057"/>
                  </a:lnTo>
                </a:path>
              </a:pathLst>
            </a:custGeom>
            <a:noFill/>
            <a:ln w="19050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it-IT" sz="1400" b="0" i="0" u="none" strike="noStrike" cap="none" normalizeH="0" baseline="0" smtClean="0">
                <a:ln>
                  <a:noFill/>
                </a:ln>
                <a:solidFill>
                  <a:srgbClr val="0000CC"/>
                </a:solidFill>
                <a:effectLst/>
                <a:latin typeface="Calibri" panose="020F0502020204030204" pitchFamily="34" charset="0"/>
              </a:endParaRPr>
            </a:p>
          </p:txBody>
        </p:sp>
        <p:sp>
          <p:nvSpPr>
            <p:cNvPr id="75" name="CasellaDiTesto 74"/>
            <p:cNvSpPr txBox="1"/>
            <p:nvPr/>
          </p:nvSpPr>
          <p:spPr>
            <a:xfrm>
              <a:off x="4885345" y="2879067"/>
              <a:ext cx="635110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b="1" dirty="0" smtClean="0">
                  <a:solidFill>
                    <a:schemeClr val="tx2">
                      <a:lumMod val="75000"/>
                    </a:schemeClr>
                  </a:solidFill>
                  <a:latin typeface="Calibri" panose="020F0502020204030204" pitchFamily="34" charset="0"/>
                </a:rPr>
                <a:t>+0,5%</a:t>
              </a:r>
            </a:p>
          </p:txBody>
        </p:sp>
        <p:sp>
          <p:nvSpPr>
            <p:cNvPr id="76" name="Figura a mano libera 75"/>
            <p:cNvSpPr/>
            <p:nvPr/>
          </p:nvSpPr>
          <p:spPr bwMode="auto">
            <a:xfrm>
              <a:off x="4894764" y="2822543"/>
              <a:ext cx="616272" cy="169573"/>
            </a:xfrm>
            <a:custGeom>
              <a:avLst/>
              <a:gdLst>
                <a:gd name="connsiteX0" fmla="*/ 0 w 500742"/>
                <a:gd name="connsiteY0" fmla="*/ 174172 h 185057"/>
                <a:gd name="connsiteX1" fmla="*/ 250371 w 500742"/>
                <a:gd name="connsiteY1" fmla="*/ 0 h 185057"/>
                <a:gd name="connsiteX2" fmla="*/ 500742 w 500742"/>
                <a:gd name="connsiteY2" fmla="*/ 185057 h 1850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00742" h="185057">
                  <a:moveTo>
                    <a:pt x="0" y="174172"/>
                  </a:moveTo>
                  <a:lnTo>
                    <a:pt x="250371" y="0"/>
                  </a:lnTo>
                  <a:lnTo>
                    <a:pt x="500742" y="185057"/>
                  </a:lnTo>
                </a:path>
              </a:pathLst>
            </a:custGeom>
            <a:noFill/>
            <a:ln w="19050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it-IT" sz="1400" b="0" i="0" u="none" strike="noStrike" cap="none" normalizeH="0" baseline="0" smtClean="0">
                <a:ln>
                  <a:noFill/>
                </a:ln>
                <a:solidFill>
                  <a:srgbClr val="0000CC"/>
                </a:solidFill>
                <a:effectLst/>
                <a:latin typeface="Calibri" panose="020F050202020403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8462522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ttangolo 28"/>
          <p:cNvSpPr/>
          <p:nvPr/>
        </p:nvSpPr>
        <p:spPr bwMode="auto">
          <a:xfrm>
            <a:off x="4736976" y="1268760"/>
            <a:ext cx="5040560" cy="526496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it-IT" dirty="0" smtClean="0"/>
          </a:p>
        </p:txBody>
      </p:sp>
      <p:sp>
        <p:nvSpPr>
          <p:cNvPr id="27" name="Rettangolo 26"/>
          <p:cNvSpPr/>
          <p:nvPr/>
        </p:nvSpPr>
        <p:spPr bwMode="auto">
          <a:xfrm>
            <a:off x="632520" y="2204864"/>
            <a:ext cx="3096344" cy="4176464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it-IT" dirty="0" smtClean="0"/>
          </a:p>
        </p:txBody>
      </p:sp>
      <p:sp>
        <p:nvSpPr>
          <p:cNvPr id="28" name="Rettangolo 27"/>
          <p:cNvSpPr/>
          <p:nvPr/>
        </p:nvSpPr>
        <p:spPr bwMode="auto">
          <a:xfrm>
            <a:off x="200472" y="1380545"/>
            <a:ext cx="4680520" cy="1368152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it-IT" dirty="0" smtClean="0"/>
          </a:p>
        </p:txBody>
      </p:sp>
      <p:sp>
        <p:nvSpPr>
          <p:cNvPr id="19" name="Titolo 1"/>
          <p:cNvSpPr txBox="1">
            <a:spLocks/>
          </p:cNvSpPr>
          <p:nvPr/>
        </p:nvSpPr>
        <p:spPr>
          <a:xfrm>
            <a:off x="742950" y="2693988"/>
            <a:ext cx="8420100" cy="1470025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/>
          <a:lstStyle>
            <a:lvl1pPr algn="l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kumimoji="1" sz="2800" b="1">
                <a:solidFill>
                  <a:schemeClr val="tx2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kumimoji="1" sz="2800" b="1">
                <a:solidFill>
                  <a:srgbClr val="0000CC"/>
                </a:solidFill>
                <a:latin typeface="Arial" charset="0"/>
              </a:defRPr>
            </a:lvl2pPr>
            <a:lvl3pPr algn="l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kumimoji="1" sz="2800" b="1">
                <a:solidFill>
                  <a:srgbClr val="0000CC"/>
                </a:solidFill>
                <a:latin typeface="Arial" charset="0"/>
              </a:defRPr>
            </a:lvl3pPr>
            <a:lvl4pPr algn="l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kumimoji="1" sz="2800" b="1">
                <a:solidFill>
                  <a:srgbClr val="0000CC"/>
                </a:solidFill>
                <a:latin typeface="Arial" charset="0"/>
              </a:defRPr>
            </a:lvl4pPr>
            <a:lvl5pPr algn="l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kumimoji="1" sz="2800" b="1">
                <a:solidFill>
                  <a:srgbClr val="0000CC"/>
                </a:solidFill>
                <a:latin typeface="Arial" charset="0"/>
              </a:defRPr>
            </a:lvl5pPr>
            <a:lvl6pPr marL="457200" algn="l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kumimoji="1" sz="2800" b="1">
                <a:solidFill>
                  <a:srgbClr val="0000CC"/>
                </a:solidFill>
                <a:latin typeface="Arial" charset="0"/>
              </a:defRPr>
            </a:lvl6pPr>
            <a:lvl7pPr marL="914400" algn="l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kumimoji="1" sz="2800" b="1">
                <a:solidFill>
                  <a:srgbClr val="0000CC"/>
                </a:solidFill>
                <a:latin typeface="Arial" charset="0"/>
              </a:defRPr>
            </a:lvl7pPr>
            <a:lvl8pPr marL="1371600" algn="l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kumimoji="1" sz="2800" b="1">
                <a:solidFill>
                  <a:srgbClr val="0000CC"/>
                </a:solidFill>
                <a:latin typeface="Arial" charset="0"/>
              </a:defRPr>
            </a:lvl8pPr>
            <a:lvl9pPr marL="1828800" algn="l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kumimoji="1" sz="2800" b="1">
                <a:solidFill>
                  <a:srgbClr val="0000CC"/>
                </a:solidFill>
                <a:latin typeface="Arial" charset="0"/>
              </a:defRPr>
            </a:lvl9pPr>
          </a:lstStyle>
          <a:p>
            <a:pPr algn="ctr">
              <a:defRPr/>
            </a:pPr>
            <a:endParaRPr lang="it-IT" kern="0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20" name="Titolo 1"/>
          <p:cNvSpPr txBox="1">
            <a:spLocks/>
          </p:cNvSpPr>
          <p:nvPr/>
        </p:nvSpPr>
        <p:spPr>
          <a:xfrm>
            <a:off x="1856656" y="3168352"/>
            <a:ext cx="9711663" cy="548680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kumimoji="1" sz="2800" b="1">
                <a:solidFill>
                  <a:schemeClr val="tx2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kumimoji="1" sz="2800" b="1">
                <a:solidFill>
                  <a:srgbClr val="0000CC"/>
                </a:solidFill>
                <a:latin typeface="Arial" charset="0"/>
              </a:defRPr>
            </a:lvl2pPr>
            <a:lvl3pPr algn="l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kumimoji="1" sz="2800" b="1">
                <a:solidFill>
                  <a:srgbClr val="0000CC"/>
                </a:solidFill>
                <a:latin typeface="Arial" charset="0"/>
              </a:defRPr>
            </a:lvl3pPr>
            <a:lvl4pPr algn="l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kumimoji="1" sz="2800" b="1">
                <a:solidFill>
                  <a:srgbClr val="0000CC"/>
                </a:solidFill>
                <a:latin typeface="Arial" charset="0"/>
              </a:defRPr>
            </a:lvl4pPr>
            <a:lvl5pPr algn="l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kumimoji="1" sz="2800" b="1">
                <a:solidFill>
                  <a:srgbClr val="0000CC"/>
                </a:solidFill>
                <a:latin typeface="Arial" charset="0"/>
              </a:defRPr>
            </a:lvl5pPr>
            <a:lvl6pPr marL="457200" algn="l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kumimoji="1" sz="2800" b="1">
                <a:solidFill>
                  <a:srgbClr val="0000CC"/>
                </a:solidFill>
                <a:latin typeface="Arial" charset="0"/>
              </a:defRPr>
            </a:lvl6pPr>
            <a:lvl7pPr marL="914400" algn="l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kumimoji="1" sz="2800" b="1">
                <a:solidFill>
                  <a:srgbClr val="0000CC"/>
                </a:solidFill>
                <a:latin typeface="Arial" charset="0"/>
              </a:defRPr>
            </a:lvl7pPr>
            <a:lvl8pPr marL="1371600" algn="l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kumimoji="1" sz="2800" b="1">
                <a:solidFill>
                  <a:srgbClr val="0000CC"/>
                </a:solidFill>
                <a:latin typeface="Arial" charset="0"/>
              </a:defRPr>
            </a:lvl8pPr>
            <a:lvl9pPr marL="1828800" algn="l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kumimoji="1" sz="2800" b="1">
                <a:solidFill>
                  <a:srgbClr val="0000CC"/>
                </a:solidFill>
                <a:latin typeface="Arial" charset="0"/>
              </a:defRPr>
            </a:lvl9pPr>
          </a:lstStyle>
          <a:p>
            <a:r>
              <a:rPr lang="it-IT" sz="3200" kern="0" dirty="0" smtClean="0">
                <a:solidFill>
                  <a:schemeClr val="bg1"/>
                </a:solidFill>
                <a:latin typeface="Futura Md" charset="0"/>
              </a:rPr>
              <a:t>Il mercato digitale in Italia nel 2014</a:t>
            </a:r>
          </a:p>
        </p:txBody>
      </p:sp>
    </p:spTree>
    <p:extLst>
      <p:ext uri="{BB962C8B-B14F-4D97-AF65-F5344CB8AC3E}">
        <p14:creationId xmlns:p14="http://schemas.microsoft.com/office/powerpoint/2010/main" val="5528788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Rettangolo 127"/>
          <p:cNvSpPr/>
          <p:nvPr/>
        </p:nvSpPr>
        <p:spPr bwMode="auto">
          <a:xfrm>
            <a:off x="1784648" y="1340768"/>
            <a:ext cx="7920880" cy="266429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it-IT" dirty="0" smtClean="0"/>
          </a:p>
        </p:txBody>
      </p:sp>
      <p:sp>
        <p:nvSpPr>
          <p:cNvPr id="5" name="Rettangolo 4"/>
          <p:cNvSpPr/>
          <p:nvPr/>
        </p:nvSpPr>
        <p:spPr bwMode="auto">
          <a:xfrm>
            <a:off x="200472" y="1484784"/>
            <a:ext cx="9361040" cy="5256584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it-IT" dirty="0" smtClean="0"/>
          </a:p>
        </p:txBody>
      </p:sp>
      <p:sp>
        <p:nvSpPr>
          <p:cNvPr id="54" name="Titolo 1"/>
          <p:cNvSpPr txBox="1">
            <a:spLocks/>
          </p:cNvSpPr>
          <p:nvPr/>
        </p:nvSpPr>
        <p:spPr>
          <a:xfrm>
            <a:off x="425913" y="332656"/>
            <a:ext cx="9711663" cy="914400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kumimoji="1" sz="2800" b="1">
                <a:solidFill>
                  <a:schemeClr val="tx2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kumimoji="1" sz="2800" b="1">
                <a:solidFill>
                  <a:srgbClr val="0000CC"/>
                </a:solidFill>
                <a:latin typeface="Arial" charset="0"/>
              </a:defRPr>
            </a:lvl2pPr>
            <a:lvl3pPr algn="l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kumimoji="1" sz="2800" b="1">
                <a:solidFill>
                  <a:srgbClr val="0000CC"/>
                </a:solidFill>
                <a:latin typeface="Arial" charset="0"/>
              </a:defRPr>
            </a:lvl3pPr>
            <a:lvl4pPr algn="l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kumimoji="1" sz="2800" b="1">
                <a:solidFill>
                  <a:srgbClr val="0000CC"/>
                </a:solidFill>
                <a:latin typeface="Arial" charset="0"/>
              </a:defRPr>
            </a:lvl4pPr>
            <a:lvl5pPr algn="l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kumimoji="1" sz="2800" b="1">
                <a:solidFill>
                  <a:srgbClr val="0000CC"/>
                </a:solidFill>
                <a:latin typeface="Arial" charset="0"/>
              </a:defRPr>
            </a:lvl5pPr>
            <a:lvl6pPr marL="457200" algn="l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kumimoji="1" sz="2800" b="1">
                <a:solidFill>
                  <a:srgbClr val="0000CC"/>
                </a:solidFill>
                <a:latin typeface="Arial" charset="0"/>
              </a:defRPr>
            </a:lvl6pPr>
            <a:lvl7pPr marL="914400" algn="l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kumimoji="1" sz="2800" b="1">
                <a:solidFill>
                  <a:srgbClr val="0000CC"/>
                </a:solidFill>
                <a:latin typeface="Arial" charset="0"/>
              </a:defRPr>
            </a:lvl7pPr>
            <a:lvl8pPr marL="1371600" algn="l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kumimoji="1" sz="2800" b="1">
                <a:solidFill>
                  <a:srgbClr val="0000CC"/>
                </a:solidFill>
                <a:latin typeface="Arial" charset="0"/>
              </a:defRPr>
            </a:lvl8pPr>
            <a:lvl9pPr marL="1828800" algn="l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kumimoji="1" sz="2800" b="1">
                <a:solidFill>
                  <a:srgbClr val="0000CC"/>
                </a:solidFill>
                <a:latin typeface="Arial" charset="0"/>
              </a:defRPr>
            </a:lvl9pPr>
          </a:lstStyle>
          <a:p>
            <a:r>
              <a:rPr lang="it-IT" sz="3200" dirty="0">
                <a:solidFill>
                  <a:schemeClr val="bg1"/>
                </a:solidFill>
                <a:latin typeface="Futura Md" charset="0"/>
              </a:rPr>
              <a:t>Il Mercato Digitale in </a:t>
            </a:r>
            <a:r>
              <a:rPr lang="it-IT" sz="3200" dirty="0" smtClean="0">
                <a:solidFill>
                  <a:schemeClr val="bg1"/>
                </a:solidFill>
                <a:latin typeface="Futura Md" charset="0"/>
              </a:rPr>
              <a:t>Italia</a:t>
            </a:r>
            <a:endParaRPr lang="it-IT" sz="3200" dirty="0">
              <a:solidFill>
                <a:schemeClr val="bg1"/>
              </a:solidFill>
              <a:latin typeface="Futura Md" charset="0"/>
            </a:endParaRPr>
          </a:p>
        </p:txBody>
      </p:sp>
      <p:graphicFrame>
        <p:nvGraphicFramePr>
          <p:cNvPr id="98" name="Grafico 97"/>
          <p:cNvGraphicFramePr/>
          <p:nvPr>
            <p:extLst>
              <p:ext uri="{D42A27DB-BD31-4B8C-83A1-F6EECF244321}">
                <p14:modId xmlns:p14="http://schemas.microsoft.com/office/powerpoint/2010/main" val="2480766803"/>
              </p:ext>
            </p:extLst>
          </p:nvPr>
        </p:nvGraphicFramePr>
        <p:xfrm>
          <a:off x="200472" y="1598739"/>
          <a:ext cx="9361040" cy="472161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99" name="CasellaDiTesto 98"/>
          <p:cNvSpPr txBox="1"/>
          <p:nvPr/>
        </p:nvSpPr>
        <p:spPr>
          <a:xfrm>
            <a:off x="3438625" y="1911703"/>
            <a:ext cx="90281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000" b="1" dirty="0" smtClean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</a:rPr>
              <a:t>65.162</a:t>
            </a:r>
          </a:p>
        </p:txBody>
      </p:sp>
      <p:sp>
        <p:nvSpPr>
          <p:cNvPr id="100" name="CasellaDiTesto 99"/>
          <p:cNvSpPr txBox="1"/>
          <p:nvPr/>
        </p:nvSpPr>
        <p:spPr>
          <a:xfrm>
            <a:off x="7388353" y="1537047"/>
            <a:ext cx="217315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dirty="0" smtClean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</a:rPr>
              <a:t>Valori in mln di Euro e in %</a:t>
            </a:r>
          </a:p>
        </p:txBody>
      </p:sp>
      <p:sp>
        <p:nvSpPr>
          <p:cNvPr id="101" name="CasellaDiTesto 100"/>
          <p:cNvSpPr txBox="1"/>
          <p:nvPr/>
        </p:nvSpPr>
        <p:spPr>
          <a:xfrm>
            <a:off x="2393244" y="1542637"/>
            <a:ext cx="7168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800" b="1" i="1" dirty="0" smtClean="0">
                <a:solidFill>
                  <a:srgbClr val="C00000"/>
                </a:solidFill>
                <a:latin typeface="Calibri" panose="020F0502020204030204" pitchFamily="34" charset="0"/>
              </a:rPr>
              <a:t>-4,4%</a:t>
            </a:r>
          </a:p>
        </p:txBody>
      </p:sp>
      <p:cxnSp>
        <p:nvCxnSpPr>
          <p:cNvPr id="102" name="Connettore 2 101"/>
          <p:cNvCxnSpPr/>
          <p:nvPr/>
        </p:nvCxnSpPr>
        <p:spPr bwMode="auto">
          <a:xfrm>
            <a:off x="2382571" y="1942747"/>
            <a:ext cx="738209" cy="200055"/>
          </a:xfrm>
          <a:prstGeom prst="straightConnector1">
            <a:avLst/>
          </a:prstGeom>
          <a:ln w="38100">
            <a:solidFill>
              <a:schemeClr val="accent2">
                <a:lumMod val="75000"/>
              </a:schemeClr>
            </a:solidFill>
            <a:tailEnd type="arrow"/>
          </a:ln>
          <a:effectLst>
            <a:glow rad="101600">
              <a:schemeClr val="accent2">
                <a:satMod val="175000"/>
                <a:alpha val="40000"/>
              </a:schemeClr>
            </a:glow>
          </a:effectLst>
          <a:extLst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03" name="CasellaDiTesto 102"/>
          <p:cNvSpPr txBox="1"/>
          <p:nvPr/>
        </p:nvSpPr>
        <p:spPr>
          <a:xfrm>
            <a:off x="5889104" y="2042774"/>
            <a:ext cx="90281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000" b="1" dirty="0" smtClean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</a:rPr>
              <a:t>64.234</a:t>
            </a:r>
          </a:p>
        </p:txBody>
      </p:sp>
      <p:sp>
        <p:nvSpPr>
          <p:cNvPr id="104" name="CasellaDiTesto 103"/>
          <p:cNvSpPr txBox="1"/>
          <p:nvPr/>
        </p:nvSpPr>
        <p:spPr>
          <a:xfrm>
            <a:off x="4784562" y="1742692"/>
            <a:ext cx="7168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800" b="1" i="1" dirty="0" smtClean="0">
                <a:solidFill>
                  <a:srgbClr val="C00000"/>
                </a:solidFill>
                <a:latin typeface="Calibri" panose="020F0502020204030204" pitchFamily="34" charset="0"/>
              </a:rPr>
              <a:t>-1,4%</a:t>
            </a:r>
          </a:p>
        </p:txBody>
      </p:sp>
      <p:cxnSp>
        <p:nvCxnSpPr>
          <p:cNvPr id="105" name="Connettore 2 104"/>
          <p:cNvCxnSpPr/>
          <p:nvPr/>
        </p:nvCxnSpPr>
        <p:spPr bwMode="auto">
          <a:xfrm>
            <a:off x="4773889" y="2142802"/>
            <a:ext cx="738209" cy="200055"/>
          </a:xfrm>
          <a:prstGeom prst="straightConnector1">
            <a:avLst/>
          </a:prstGeom>
          <a:ln w="38100">
            <a:solidFill>
              <a:schemeClr val="accent2">
                <a:lumMod val="75000"/>
              </a:schemeClr>
            </a:solidFill>
            <a:tailEnd type="arrow"/>
          </a:ln>
          <a:effectLst>
            <a:glow rad="101600">
              <a:schemeClr val="accent2">
                <a:satMod val="175000"/>
                <a:alpha val="40000"/>
              </a:schemeClr>
            </a:glow>
          </a:effectLst>
          <a:extLst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06" name="CasellaDiTesto 105"/>
          <p:cNvSpPr txBox="1"/>
          <p:nvPr/>
        </p:nvSpPr>
        <p:spPr>
          <a:xfrm>
            <a:off x="2451753" y="5278772"/>
            <a:ext cx="59984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dirty="0" smtClean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</a:rPr>
              <a:t>-2,3%</a:t>
            </a:r>
          </a:p>
        </p:txBody>
      </p:sp>
      <p:sp>
        <p:nvSpPr>
          <p:cNvPr id="107" name="Figura a mano libera 106"/>
          <p:cNvSpPr/>
          <p:nvPr/>
        </p:nvSpPr>
        <p:spPr bwMode="auto">
          <a:xfrm flipV="1">
            <a:off x="2443539" y="5487224"/>
            <a:ext cx="616272" cy="185057"/>
          </a:xfrm>
          <a:custGeom>
            <a:avLst/>
            <a:gdLst>
              <a:gd name="connsiteX0" fmla="*/ 0 w 500742"/>
              <a:gd name="connsiteY0" fmla="*/ 174172 h 185057"/>
              <a:gd name="connsiteX1" fmla="*/ 250371 w 500742"/>
              <a:gd name="connsiteY1" fmla="*/ 0 h 185057"/>
              <a:gd name="connsiteX2" fmla="*/ 500742 w 500742"/>
              <a:gd name="connsiteY2" fmla="*/ 185057 h 1850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00742" h="185057">
                <a:moveTo>
                  <a:pt x="0" y="174172"/>
                </a:moveTo>
                <a:lnTo>
                  <a:pt x="250371" y="0"/>
                </a:lnTo>
                <a:lnTo>
                  <a:pt x="500742" y="185057"/>
                </a:lnTo>
              </a:path>
            </a:pathLst>
          </a:custGeom>
          <a:noFill/>
          <a:ln w="19050" cap="flat" cmpd="sng" algn="ctr">
            <a:solidFill>
              <a:schemeClr val="tx2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it-IT" sz="1400" b="0" i="0" u="none" strike="noStrike" cap="none" normalizeH="0" baseline="0" smtClean="0">
              <a:ln>
                <a:noFill/>
              </a:ln>
              <a:solidFill>
                <a:srgbClr val="0000CC"/>
              </a:solidFill>
              <a:effectLst/>
              <a:latin typeface="Calibri" panose="020F0502020204030204" pitchFamily="34" charset="0"/>
            </a:endParaRPr>
          </a:p>
        </p:txBody>
      </p:sp>
      <p:sp>
        <p:nvSpPr>
          <p:cNvPr id="108" name="Figura a mano libera 107"/>
          <p:cNvSpPr/>
          <p:nvPr/>
        </p:nvSpPr>
        <p:spPr bwMode="auto">
          <a:xfrm>
            <a:off x="2443539" y="4754533"/>
            <a:ext cx="616272" cy="185057"/>
          </a:xfrm>
          <a:custGeom>
            <a:avLst/>
            <a:gdLst>
              <a:gd name="connsiteX0" fmla="*/ 0 w 500742"/>
              <a:gd name="connsiteY0" fmla="*/ 174172 h 185057"/>
              <a:gd name="connsiteX1" fmla="*/ 250371 w 500742"/>
              <a:gd name="connsiteY1" fmla="*/ 0 h 185057"/>
              <a:gd name="connsiteX2" fmla="*/ 500742 w 500742"/>
              <a:gd name="connsiteY2" fmla="*/ 185057 h 1850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00742" h="185057">
                <a:moveTo>
                  <a:pt x="0" y="174172"/>
                </a:moveTo>
                <a:lnTo>
                  <a:pt x="250371" y="0"/>
                </a:lnTo>
                <a:lnTo>
                  <a:pt x="500742" y="185057"/>
                </a:lnTo>
              </a:path>
            </a:pathLst>
          </a:custGeom>
          <a:noFill/>
          <a:ln w="19050" cap="flat" cmpd="sng" algn="ctr">
            <a:solidFill>
              <a:schemeClr val="accent6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it-IT" sz="1400" b="0" i="0" u="none" strike="noStrike" cap="none" normalizeH="0" baseline="0" smtClean="0">
              <a:ln>
                <a:noFill/>
              </a:ln>
              <a:solidFill>
                <a:srgbClr val="0000CC"/>
              </a:solidFill>
              <a:effectLst/>
              <a:latin typeface="Calibri" panose="020F0502020204030204" pitchFamily="34" charset="0"/>
            </a:endParaRPr>
          </a:p>
        </p:txBody>
      </p:sp>
      <p:sp>
        <p:nvSpPr>
          <p:cNvPr id="109" name="CasellaDiTesto 108"/>
          <p:cNvSpPr txBox="1"/>
          <p:nvPr/>
        </p:nvSpPr>
        <p:spPr>
          <a:xfrm>
            <a:off x="2434120" y="4847061"/>
            <a:ext cx="63511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dirty="0" smtClean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</a:rPr>
              <a:t>+2,7%</a:t>
            </a:r>
          </a:p>
        </p:txBody>
      </p:sp>
      <p:sp>
        <p:nvSpPr>
          <p:cNvPr id="110" name="CasellaDiTesto 109"/>
          <p:cNvSpPr txBox="1"/>
          <p:nvPr/>
        </p:nvSpPr>
        <p:spPr>
          <a:xfrm>
            <a:off x="2451753" y="4140368"/>
            <a:ext cx="59984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dirty="0" smtClean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</a:rPr>
              <a:t>-2,7%</a:t>
            </a:r>
          </a:p>
        </p:txBody>
      </p:sp>
      <p:sp>
        <p:nvSpPr>
          <p:cNvPr id="111" name="Figura a mano libera 110"/>
          <p:cNvSpPr/>
          <p:nvPr/>
        </p:nvSpPr>
        <p:spPr bwMode="auto">
          <a:xfrm flipV="1">
            <a:off x="2443539" y="4407104"/>
            <a:ext cx="616272" cy="185057"/>
          </a:xfrm>
          <a:custGeom>
            <a:avLst/>
            <a:gdLst>
              <a:gd name="connsiteX0" fmla="*/ 0 w 500742"/>
              <a:gd name="connsiteY0" fmla="*/ 174172 h 185057"/>
              <a:gd name="connsiteX1" fmla="*/ 250371 w 500742"/>
              <a:gd name="connsiteY1" fmla="*/ 0 h 185057"/>
              <a:gd name="connsiteX2" fmla="*/ 500742 w 500742"/>
              <a:gd name="connsiteY2" fmla="*/ 185057 h 1850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00742" h="185057">
                <a:moveTo>
                  <a:pt x="0" y="174172"/>
                </a:moveTo>
                <a:lnTo>
                  <a:pt x="250371" y="0"/>
                </a:lnTo>
                <a:lnTo>
                  <a:pt x="500742" y="185057"/>
                </a:lnTo>
              </a:path>
            </a:pathLst>
          </a:custGeom>
          <a:noFill/>
          <a:ln w="19050" cap="flat" cmpd="sng" algn="ctr">
            <a:solidFill>
              <a:schemeClr val="accent3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it-IT" sz="1400" b="0" i="0" u="none" strike="noStrike" cap="none" normalizeH="0" baseline="0" smtClean="0">
              <a:ln>
                <a:noFill/>
              </a:ln>
              <a:solidFill>
                <a:srgbClr val="0000CC"/>
              </a:solidFill>
              <a:effectLst/>
              <a:latin typeface="Calibri" panose="020F0502020204030204" pitchFamily="34" charset="0"/>
            </a:endParaRPr>
          </a:p>
        </p:txBody>
      </p:sp>
      <p:sp>
        <p:nvSpPr>
          <p:cNvPr id="112" name="Figura a mano libera 111"/>
          <p:cNvSpPr/>
          <p:nvPr/>
        </p:nvSpPr>
        <p:spPr bwMode="auto">
          <a:xfrm>
            <a:off x="2443539" y="2462658"/>
            <a:ext cx="616272" cy="185057"/>
          </a:xfrm>
          <a:custGeom>
            <a:avLst/>
            <a:gdLst>
              <a:gd name="connsiteX0" fmla="*/ 0 w 500742"/>
              <a:gd name="connsiteY0" fmla="*/ 174172 h 185057"/>
              <a:gd name="connsiteX1" fmla="*/ 250371 w 500742"/>
              <a:gd name="connsiteY1" fmla="*/ 0 h 185057"/>
              <a:gd name="connsiteX2" fmla="*/ 500742 w 500742"/>
              <a:gd name="connsiteY2" fmla="*/ 185057 h 1850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00742" h="185057">
                <a:moveTo>
                  <a:pt x="0" y="174172"/>
                </a:moveTo>
                <a:lnTo>
                  <a:pt x="250371" y="0"/>
                </a:lnTo>
                <a:lnTo>
                  <a:pt x="500742" y="185057"/>
                </a:lnTo>
              </a:path>
            </a:pathLst>
          </a:custGeom>
          <a:noFill/>
          <a:ln w="19050" cap="flat" cmpd="sng" algn="ctr">
            <a:solidFill>
              <a:schemeClr val="accent5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it-IT" sz="1400" b="0" i="0" u="none" strike="noStrike" cap="none" normalizeH="0" baseline="0" smtClean="0">
              <a:ln>
                <a:noFill/>
              </a:ln>
              <a:solidFill>
                <a:srgbClr val="0000CC"/>
              </a:solidFill>
              <a:effectLst/>
              <a:latin typeface="Calibri" panose="020F0502020204030204" pitchFamily="34" charset="0"/>
            </a:endParaRPr>
          </a:p>
        </p:txBody>
      </p:sp>
      <p:sp>
        <p:nvSpPr>
          <p:cNvPr id="113" name="CasellaDiTesto 112"/>
          <p:cNvSpPr txBox="1"/>
          <p:nvPr/>
        </p:nvSpPr>
        <p:spPr>
          <a:xfrm>
            <a:off x="2434120" y="2555186"/>
            <a:ext cx="63511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dirty="0" smtClean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</a:rPr>
              <a:t>+5,6%</a:t>
            </a:r>
          </a:p>
        </p:txBody>
      </p:sp>
      <p:sp>
        <p:nvSpPr>
          <p:cNvPr id="114" name="CasellaDiTesto 113"/>
          <p:cNvSpPr txBox="1"/>
          <p:nvPr/>
        </p:nvSpPr>
        <p:spPr>
          <a:xfrm>
            <a:off x="2406068" y="3348280"/>
            <a:ext cx="69121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dirty="0" smtClean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</a:rPr>
              <a:t>-10,2%</a:t>
            </a:r>
          </a:p>
        </p:txBody>
      </p:sp>
      <p:sp>
        <p:nvSpPr>
          <p:cNvPr id="115" name="Figura a mano libera 114"/>
          <p:cNvSpPr/>
          <p:nvPr/>
        </p:nvSpPr>
        <p:spPr bwMode="auto">
          <a:xfrm flipV="1">
            <a:off x="2443539" y="3615016"/>
            <a:ext cx="616272" cy="185057"/>
          </a:xfrm>
          <a:custGeom>
            <a:avLst/>
            <a:gdLst>
              <a:gd name="connsiteX0" fmla="*/ 0 w 500742"/>
              <a:gd name="connsiteY0" fmla="*/ 174172 h 185057"/>
              <a:gd name="connsiteX1" fmla="*/ 250371 w 500742"/>
              <a:gd name="connsiteY1" fmla="*/ 0 h 185057"/>
              <a:gd name="connsiteX2" fmla="*/ 500742 w 500742"/>
              <a:gd name="connsiteY2" fmla="*/ 185057 h 1850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00742" h="185057">
                <a:moveTo>
                  <a:pt x="0" y="174172"/>
                </a:moveTo>
                <a:lnTo>
                  <a:pt x="250371" y="0"/>
                </a:lnTo>
                <a:lnTo>
                  <a:pt x="500742" y="185057"/>
                </a:lnTo>
              </a:path>
            </a:pathLst>
          </a:custGeom>
          <a:noFill/>
          <a:ln w="19050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it-IT" sz="1400" b="0" i="0" u="none" strike="noStrike" cap="none" normalizeH="0" baseline="0" smtClean="0">
              <a:ln>
                <a:noFill/>
              </a:ln>
              <a:solidFill>
                <a:srgbClr val="0000CC"/>
              </a:solidFill>
              <a:effectLst/>
              <a:latin typeface="Calibri" panose="020F0502020204030204" pitchFamily="34" charset="0"/>
            </a:endParaRPr>
          </a:p>
        </p:txBody>
      </p:sp>
      <p:sp>
        <p:nvSpPr>
          <p:cNvPr id="116" name="Text Box 14"/>
          <p:cNvSpPr txBox="1">
            <a:spLocks noChangeArrowheads="1"/>
          </p:cNvSpPr>
          <p:nvPr/>
        </p:nvSpPr>
        <p:spPr bwMode="auto">
          <a:xfrm>
            <a:off x="330622" y="6392361"/>
            <a:ext cx="3182218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it-IT" sz="1200" b="1" dirty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</a:rPr>
              <a:t>Fonte: </a:t>
            </a:r>
            <a:r>
              <a:rPr lang="it-IT" sz="1200" b="1" dirty="0" err="1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</a:rPr>
              <a:t>Assinform</a:t>
            </a:r>
            <a:r>
              <a:rPr lang="it-IT" sz="1200" b="1" dirty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</a:rPr>
              <a:t> / </a:t>
            </a:r>
            <a:r>
              <a:rPr lang="it-IT" sz="1200" b="1" dirty="0" err="1" smtClean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</a:rPr>
              <a:t>NetConsulting</a:t>
            </a:r>
            <a:r>
              <a:rPr lang="it-IT" sz="1200" b="1" dirty="0" smtClean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</a:rPr>
              <a:t>, Marzo  2015</a:t>
            </a:r>
            <a:endParaRPr lang="en-US" sz="1200" b="1" dirty="0">
              <a:solidFill>
                <a:schemeClr val="tx2">
                  <a:lumMod val="75000"/>
                </a:schemeClr>
              </a:solidFill>
              <a:latin typeface="Calibri" panose="020F0502020204030204" pitchFamily="34" charset="0"/>
            </a:endParaRPr>
          </a:p>
        </p:txBody>
      </p:sp>
      <p:sp>
        <p:nvSpPr>
          <p:cNvPr id="117" name="CasellaDiTesto 116"/>
          <p:cNvSpPr txBox="1"/>
          <p:nvPr/>
        </p:nvSpPr>
        <p:spPr>
          <a:xfrm>
            <a:off x="4843071" y="5278772"/>
            <a:ext cx="59984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dirty="0" smtClean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</a:rPr>
              <a:t>-0,1%</a:t>
            </a:r>
          </a:p>
        </p:txBody>
      </p:sp>
      <p:sp>
        <p:nvSpPr>
          <p:cNvPr id="118" name="Figura a mano libera 117"/>
          <p:cNvSpPr/>
          <p:nvPr/>
        </p:nvSpPr>
        <p:spPr bwMode="auto">
          <a:xfrm flipV="1">
            <a:off x="4834857" y="5487224"/>
            <a:ext cx="616272" cy="185057"/>
          </a:xfrm>
          <a:custGeom>
            <a:avLst/>
            <a:gdLst>
              <a:gd name="connsiteX0" fmla="*/ 0 w 500742"/>
              <a:gd name="connsiteY0" fmla="*/ 174172 h 185057"/>
              <a:gd name="connsiteX1" fmla="*/ 250371 w 500742"/>
              <a:gd name="connsiteY1" fmla="*/ 0 h 185057"/>
              <a:gd name="connsiteX2" fmla="*/ 500742 w 500742"/>
              <a:gd name="connsiteY2" fmla="*/ 185057 h 1850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00742" h="185057">
                <a:moveTo>
                  <a:pt x="0" y="174172"/>
                </a:moveTo>
                <a:lnTo>
                  <a:pt x="250371" y="0"/>
                </a:lnTo>
                <a:lnTo>
                  <a:pt x="500742" y="185057"/>
                </a:lnTo>
              </a:path>
            </a:pathLst>
          </a:custGeom>
          <a:noFill/>
          <a:ln w="19050" cap="flat" cmpd="sng" algn="ctr">
            <a:solidFill>
              <a:schemeClr val="tx2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it-IT" sz="1400" b="0" i="0" u="none" strike="noStrike" cap="none" normalizeH="0" baseline="0" smtClean="0">
              <a:ln>
                <a:noFill/>
              </a:ln>
              <a:solidFill>
                <a:srgbClr val="0000CC"/>
              </a:solidFill>
              <a:effectLst/>
              <a:latin typeface="Calibri" panose="020F0502020204030204" pitchFamily="34" charset="0"/>
            </a:endParaRPr>
          </a:p>
        </p:txBody>
      </p:sp>
      <p:sp>
        <p:nvSpPr>
          <p:cNvPr id="119" name="Figura a mano libera 118"/>
          <p:cNvSpPr/>
          <p:nvPr/>
        </p:nvSpPr>
        <p:spPr bwMode="auto">
          <a:xfrm>
            <a:off x="4834857" y="4754533"/>
            <a:ext cx="616272" cy="185057"/>
          </a:xfrm>
          <a:custGeom>
            <a:avLst/>
            <a:gdLst>
              <a:gd name="connsiteX0" fmla="*/ 0 w 500742"/>
              <a:gd name="connsiteY0" fmla="*/ 174172 h 185057"/>
              <a:gd name="connsiteX1" fmla="*/ 250371 w 500742"/>
              <a:gd name="connsiteY1" fmla="*/ 0 h 185057"/>
              <a:gd name="connsiteX2" fmla="*/ 500742 w 500742"/>
              <a:gd name="connsiteY2" fmla="*/ 185057 h 1850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00742" h="185057">
                <a:moveTo>
                  <a:pt x="0" y="174172"/>
                </a:moveTo>
                <a:lnTo>
                  <a:pt x="250371" y="0"/>
                </a:lnTo>
                <a:lnTo>
                  <a:pt x="500742" y="185057"/>
                </a:lnTo>
              </a:path>
            </a:pathLst>
          </a:custGeom>
          <a:noFill/>
          <a:ln w="19050" cap="flat" cmpd="sng" algn="ctr">
            <a:solidFill>
              <a:schemeClr val="accent6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it-IT" sz="1400" b="0" i="0" u="none" strike="noStrike" cap="none" normalizeH="0" baseline="0" smtClean="0">
              <a:ln>
                <a:noFill/>
              </a:ln>
              <a:solidFill>
                <a:srgbClr val="0000CC"/>
              </a:solidFill>
              <a:effectLst/>
              <a:latin typeface="Calibri" panose="020F0502020204030204" pitchFamily="34" charset="0"/>
            </a:endParaRPr>
          </a:p>
        </p:txBody>
      </p:sp>
      <p:sp>
        <p:nvSpPr>
          <p:cNvPr id="120" name="CasellaDiTesto 119"/>
          <p:cNvSpPr txBox="1"/>
          <p:nvPr/>
        </p:nvSpPr>
        <p:spPr>
          <a:xfrm>
            <a:off x="4825438" y="4847061"/>
            <a:ext cx="63511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dirty="0" smtClean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</a:rPr>
              <a:t>+4,2%</a:t>
            </a:r>
          </a:p>
        </p:txBody>
      </p:sp>
      <p:sp>
        <p:nvSpPr>
          <p:cNvPr id="121" name="CasellaDiTesto 120"/>
          <p:cNvSpPr txBox="1"/>
          <p:nvPr/>
        </p:nvSpPr>
        <p:spPr>
          <a:xfrm>
            <a:off x="4843071" y="4140368"/>
            <a:ext cx="59984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dirty="0" smtClean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</a:rPr>
              <a:t>-0,3%</a:t>
            </a:r>
          </a:p>
        </p:txBody>
      </p:sp>
      <p:sp>
        <p:nvSpPr>
          <p:cNvPr id="122" name="Figura a mano libera 121"/>
          <p:cNvSpPr/>
          <p:nvPr/>
        </p:nvSpPr>
        <p:spPr bwMode="auto">
          <a:xfrm flipV="1">
            <a:off x="4834857" y="4407104"/>
            <a:ext cx="616272" cy="185057"/>
          </a:xfrm>
          <a:custGeom>
            <a:avLst/>
            <a:gdLst>
              <a:gd name="connsiteX0" fmla="*/ 0 w 500742"/>
              <a:gd name="connsiteY0" fmla="*/ 174172 h 185057"/>
              <a:gd name="connsiteX1" fmla="*/ 250371 w 500742"/>
              <a:gd name="connsiteY1" fmla="*/ 0 h 185057"/>
              <a:gd name="connsiteX2" fmla="*/ 500742 w 500742"/>
              <a:gd name="connsiteY2" fmla="*/ 185057 h 1850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00742" h="185057">
                <a:moveTo>
                  <a:pt x="0" y="174172"/>
                </a:moveTo>
                <a:lnTo>
                  <a:pt x="250371" y="0"/>
                </a:lnTo>
                <a:lnTo>
                  <a:pt x="500742" y="185057"/>
                </a:lnTo>
              </a:path>
            </a:pathLst>
          </a:custGeom>
          <a:noFill/>
          <a:ln w="19050" cap="flat" cmpd="sng" algn="ctr">
            <a:solidFill>
              <a:schemeClr val="accent3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it-IT" sz="1400" b="0" i="0" u="none" strike="noStrike" cap="none" normalizeH="0" baseline="0" smtClean="0">
              <a:ln>
                <a:noFill/>
              </a:ln>
              <a:solidFill>
                <a:srgbClr val="0000CC"/>
              </a:solidFill>
              <a:effectLst/>
              <a:latin typeface="Calibri" panose="020F0502020204030204" pitchFamily="34" charset="0"/>
            </a:endParaRPr>
          </a:p>
        </p:txBody>
      </p:sp>
      <p:sp>
        <p:nvSpPr>
          <p:cNvPr id="123" name="Figura a mano libera 122"/>
          <p:cNvSpPr/>
          <p:nvPr/>
        </p:nvSpPr>
        <p:spPr bwMode="auto">
          <a:xfrm>
            <a:off x="4834857" y="2462658"/>
            <a:ext cx="616272" cy="185057"/>
          </a:xfrm>
          <a:custGeom>
            <a:avLst/>
            <a:gdLst>
              <a:gd name="connsiteX0" fmla="*/ 0 w 500742"/>
              <a:gd name="connsiteY0" fmla="*/ 174172 h 185057"/>
              <a:gd name="connsiteX1" fmla="*/ 250371 w 500742"/>
              <a:gd name="connsiteY1" fmla="*/ 0 h 185057"/>
              <a:gd name="connsiteX2" fmla="*/ 500742 w 500742"/>
              <a:gd name="connsiteY2" fmla="*/ 185057 h 1850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00742" h="185057">
                <a:moveTo>
                  <a:pt x="0" y="174172"/>
                </a:moveTo>
                <a:lnTo>
                  <a:pt x="250371" y="0"/>
                </a:lnTo>
                <a:lnTo>
                  <a:pt x="500742" y="185057"/>
                </a:lnTo>
              </a:path>
            </a:pathLst>
          </a:custGeom>
          <a:noFill/>
          <a:ln w="19050" cap="flat" cmpd="sng" algn="ctr">
            <a:solidFill>
              <a:schemeClr val="accent5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it-IT" sz="1400" b="0" i="0" u="none" strike="noStrike" cap="none" normalizeH="0" baseline="0" smtClean="0">
              <a:ln>
                <a:noFill/>
              </a:ln>
              <a:solidFill>
                <a:srgbClr val="0000CC"/>
              </a:solidFill>
              <a:effectLst/>
              <a:latin typeface="Calibri" panose="020F0502020204030204" pitchFamily="34" charset="0"/>
            </a:endParaRPr>
          </a:p>
        </p:txBody>
      </p:sp>
      <p:sp>
        <p:nvSpPr>
          <p:cNvPr id="124" name="CasellaDiTesto 123"/>
          <p:cNvSpPr txBox="1"/>
          <p:nvPr/>
        </p:nvSpPr>
        <p:spPr>
          <a:xfrm>
            <a:off x="4825438" y="2555186"/>
            <a:ext cx="63511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dirty="0" smtClean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</a:rPr>
              <a:t>+8,5%</a:t>
            </a:r>
          </a:p>
        </p:txBody>
      </p:sp>
      <p:sp>
        <p:nvSpPr>
          <p:cNvPr id="125" name="CasellaDiTesto 124"/>
          <p:cNvSpPr txBox="1"/>
          <p:nvPr/>
        </p:nvSpPr>
        <p:spPr>
          <a:xfrm>
            <a:off x="4843071" y="3348280"/>
            <a:ext cx="59984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dirty="0" smtClean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</a:rPr>
              <a:t>-7,1%</a:t>
            </a:r>
          </a:p>
        </p:txBody>
      </p:sp>
      <p:sp>
        <p:nvSpPr>
          <p:cNvPr id="126" name="Figura a mano libera 125"/>
          <p:cNvSpPr/>
          <p:nvPr/>
        </p:nvSpPr>
        <p:spPr bwMode="auto">
          <a:xfrm flipV="1">
            <a:off x="4834857" y="3615016"/>
            <a:ext cx="616272" cy="185057"/>
          </a:xfrm>
          <a:custGeom>
            <a:avLst/>
            <a:gdLst>
              <a:gd name="connsiteX0" fmla="*/ 0 w 500742"/>
              <a:gd name="connsiteY0" fmla="*/ 174172 h 185057"/>
              <a:gd name="connsiteX1" fmla="*/ 250371 w 500742"/>
              <a:gd name="connsiteY1" fmla="*/ 0 h 185057"/>
              <a:gd name="connsiteX2" fmla="*/ 500742 w 500742"/>
              <a:gd name="connsiteY2" fmla="*/ 185057 h 1850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00742" h="185057">
                <a:moveTo>
                  <a:pt x="0" y="174172"/>
                </a:moveTo>
                <a:lnTo>
                  <a:pt x="250371" y="0"/>
                </a:lnTo>
                <a:lnTo>
                  <a:pt x="500742" y="185057"/>
                </a:lnTo>
              </a:path>
            </a:pathLst>
          </a:custGeom>
          <a:noFill/>
          <a:ln w="19050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it-IT" sz="1400" b="0" i="0" u="none" strike="noStrike" cap="none" normalizeH="0" baseline="0" smtClean="0">
              <a:ln>
                <a:noFill/>
              </a:ln>
              <a:solidFill>
                <a:srgbClr val="0000CC"/>
              </a:solidFill>
              <a:effectLst/>
              <a:latin typeface="Calibri" panose="020F0502020204030204" pitchFamily="34" charset="0"/>
            </a:endParaRPr>
          </a:p>
        </p:txBody>
      </p:sp>
      <p:sp>
        <p:nvSpPr>
          <p:cNvPr id="127" name="CasellaDiTesto 126"/>
          <p:cNvSpPr txBox="1"/>
          <p:nvPr/>
        </p:nvSpPr>
        <p:spPr>
          <a:xfrm>
            <a:off x="1064568" y="1742692"/>
            <a:ext cx="90281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000" b="1" dirty="0" smtClean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</a:rPr>
              <a:t>68.141</a:t>
            </a:r>
          </a:p>
        </p:txBody>
      </p:sp>
    </p:spTree>
    <p:extLst>
      <p:ext uri="{BB962C8B-B14F-4D97-AF65-F5344CB8AC3E}">
        <p14:creationId xmlns:p14="http://schemas.microsoft.com/office/powerpoint/2010/main" val="23442355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tangolo 3"/>
          <p:cNvSpPr/>
          <p:nvPr/>
        </p:nvSpPr>
        <p:spPr bwMode="auto">
          <a:xfrm>
            <a:off x="1856656" y="1340768"/>
            <a:ext cx="7920880" cy="266429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it-IT" dirty="0" smtClean="0"/>
          </a:p>
        </p:txBody>
      </p:sp>
      <p:sp>
        <p:nvSpPr>
          <p:cNvPr id="5" name="Rettangolo 4"/>
          <p:cNvSpPr/>
          <p:nvPr/>
        </p:nvSpPr>
        <p:spPr bwMode="auto">
          <a:xfrm>
            <a:off x="272480" y="1484784"/>
            <a:ext cx="9361040" cy="5256584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it-IT" dirty="0" smtClean="0"/>
          </a:p>
        </p:txBody>
      </p:sp>
      <p:sp>
        <p:nvSpPr>
          <p:cNvPr id="13" name="CasellaDiTesto 12"/>
          <p:cNvSpPr txBox="1"/>
          <p:nvPr/>
        </p:nvSpPr>
        <p:spPr>
          <a:xfrm>
            <a:off x="7377131" y="1537047"/>
            <a:ext cx="218438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dirty="0" smtClean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</a:rPr>
              <a:t>Valori in Mln di Euro e in %</a:t>
            </a:r>
          </a:p>
        </p:txBody>
      </p:sp>
      <p:sp>
        <p:nvSpPr>
          <p:cNvPr id="29" name="Text Box 14"/>
          <p:cNvSpPr txBox="1">
            <a:spLocks noChangeArrowheads="1"/>
          </p:cNvSpPr>
          <p:nvPr/>
        </p:nvSpPr>
        <p:spPr bwMode="auto">
          <a:xfrm>
            <a:off x="330622" y="6392361"/>
            <a:ext cx="3182218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it-IT" sz="1200" b="1" dirty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</a:rPr>
              <a:t>Fonte: </a:t>
            </a:r>
            <a:r>
              <a:rPr lang="it-IT" sz="1200" b="1" dirty="0" err="1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</a:rPr>
              <a:t>Assinform</a:t>
            </a:r>
            <a:r>
              <a:rPr lang="it-IT" sz="1200" b="1" dirty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</a:rPr>
              <a:t> / </a:t>
            </a:r>
            <a:r>
              <a:rPr lang="it-IT" sz="1200" b="1" dirty="0" err="1" smtClean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</a:rPr>
              <a:t>NetConsulting</a:t>
            </a:r>
            <a:r>
              <a:rPr lang="it-IT" sz="1200" b="1" dirty="0" smtClean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</a:rPr>
              <a:t>, Marzo  2015</a:t>
            </a:r>
            <a:endParaRPr lang="en-US" sz="1200" b="1" dirty="0">
              <a:solidFill>
                <a:schemeClr val="tx2">
                  <a:lumMod val="75000"/>
                </a:schemeClr>
              </a:solidFill>
              <a:latin typeface="Calibri" panose="020F0502020204030204" pitchFamily="34" charset="0"/>
            </a:endParaRPr>
          </a:p>
        </p:txBody>
      </p:sp>
      <p:sp>
        <p:nvSpPr>
          <p:cNvPr id="54" name="Titolo 1"/>
          <p:cNvSpPr txBox="1">
            <a:spLocks/>
          </p:cNvSpPr>
          <p:nvPr/>
        </p:nvSpPr>
        <p:spPr>
          <a:xfrm>
            <a:off x="425913" y="332656"/>
            <a:ext cx="9711663" cy="914400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kumimoji="1" sz="2800" b="1">
                <a:solidFill>
                  <a:schemeClr val="tx2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kumimoji="1" sz="2800" b="1">
                <a:solidFill>
                  <a:srgbClr val="0000CC"/>
                </a:solidFill>
                <a:latin typeface="Arial" charset="0"/>
              </a:defRPr>
            </a:lvl2pPr>
            <a:lvl3pPr algn="l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kumimoji="1" sz="2800" b="1">
                <a:solidFill>
                  <a:srgbClr val="0000CC"/>
                </a:solidFill>
                <a:latin typeface="Arial" charset="0"/>
              </a:defRPr>
            </a:lvl3pPr>
            <a:lvl4pPr algn="l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kumimoji="1" sz="2800" b="1">
                <a:solidFill>
                  <a:srgbClr val="0000CC"/>
                </a:solidFill>
                <a:latin typeface="Arial" charset="0"/>
              </a:defRPr>
            </a:lvl4pPr>
            <a:lvl5pPr algn="l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kumimoji="1" sz="2800" b="1">
                <a:solidFill>
                  <a:srgbClr val="0000CC"/>
                </a:solidFill>
                <a:latin typeface="Arial" charset="0"/>
              </a:defRPr>
            </a:lvl5pPr>
            <a:lvl6pPr marL="457200" algn="l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kumimoji="1" sz="2800" b="1">
                <a:solidFill>
                  <a:srgbClr val="0000CC"/>
                </a:solidFill>
                <a:latin typeface="Arial" charset="0"/>
              </a:defRPr>
            </a:lvl6pPr>
            <a:lvl7pPr marL="914400" algn="l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kumimoji="1" sz="2800" b="1">
                <a:solidFill>
                  <a:srgbClr val="0000CC"/>
                </a:solidFill>
                <a:latin typeface="Arial" charset="0"/>
              </a:defRPr>
            </a:lvl7pPr>
            <a:lvl8pPr marL="1371600" algn="l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kumimoji="1" sz="2800" b="1">
                <a:solidFill>
                  <a:srgbClr val="0000CC"/>
                </a:solidFill>
                <a:latin typeface="Arial" charset="0"/>
              </a:defRPr>
            </a:lvl8pPr>
            <a:lvl9pPr marL="1828800" algn="l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kumimoji="1" sz="2800" b="1">
                <a:solidFill>
                  <a:srgbClr val="0000CC"/>
                </a:solidFill>
                <a:latin typeface="Arial" charset="0"/>
              </a:defRPr>
            </a:lvl9pPr>
          </a:lstStyle>
          <a:p>
            <a:r>
              <a:rPr lang="it-IT" sz="3200" dirty="0">
                <a:solidFill>
                  <a:schemeClr val="bg1"/>
                </a:solidFill>
                <a:latin typeface="Futura Md" charset="0"/>
              </a:rPr>
              <a:t>Il </a:t>
            </a:r>
            <a:r>
              <a:rPr lang="it-IT" sz="3200" dirty="0" smtClean="0">
                <a:solidFill>
                  <a:schemeClr val="bg1"/>
                </a:solidFill>
                <a:latin typeface="Futura Md" charset="0"/>
              </a:rPr>
              <a:t>Mercato dei </a:t>
            </a:r>
            <a:r>
              <a:rPr lang="it-IT" sz="3200" dirty="0" smtClean="0">
                <a:solidFill>
                  <a:schemeClr val="bg1"/>
                </a:solidFill>
                <a:latin typeface="Futura Md" charset="0"/>
              </a:rPr>
              <a:t>Dispositivi </a:t>
            </a:r>
            <a:r>
              <a:rPr lang="it-IT" sz="3200" dirty="0" smtClean="0">
                <a:solidFill>
                  <a:schemeClr val="bg1"/>
                </a:solidFill>
                <a:latin typeface="Futura Md" charset="0"/>
              </a:rPr>
              <a:t>e dei </a:t>
            </a:r>
            <a:r>
              <a:rPr lang="it-IT" sz="3200" dirty="0" smtClean="0">
                <a:solidFill>
                  <a:schemeClr val="bg1"/>
                </a:solidFill>
                <a:latin typeface="Futura Md" charset="0"/>
              </a:rPr>
              <a:t>Sistemi</a:t>
            </a:r>
            <a:endParaRPr lang="it-IT" sz="3200" dirty="0">
              <a:solidFill>
                <a:schemeClr val="bg1"/>
              </a:solidFill>
              <a:latin typeface="Futura Md" charset="0"/>
            </a:endParaRPr>
          </a:p>
        </p:txBody>
      </p:sp>
      <p:graphicFrame>
        <p:nvGraphicFramePr>
          <p:cNvPr id="55" name="Grafico 4"/>
          <p:cNvGraphicFramePr>
            <a:graphicFrameLocks/>
          </p:cNvGraphicFramePr>
          <p:nvPr>
            <p:extLst/>
          </p:nvPr>
        </p:nvGraphicFramePr>
        <p:xfrm>
          <a:off x="50800" y="1401763"/>
          <a:ext cx="9805988" cy="45687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6" name="CasellaDiTesto 55"/>
          <p:cNvSpPr txBox="1"/>
          <p:nvPr/>
        </p:nvSpPr>
        <p:spPr>
          <a:xfrm>
            <a:off x="907001" y="1555976"/>
            <a:ext cx="902811" cy="40011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it-IT" sz="2000" b="1" dirty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</a:rPr>
              <a:t>17.292</a:t>
            </a:r>
          </a:p>
        </p:txBody>
      </p:sp>
      <p:sp>
        <p:nvSpPr>
          <p:cNvPr id="57" name="CasellaDiTesto 56"/>
          <p:cNvSpPr txBox="1"/>
          <p:nvPr/>
        </p:nvSpPr>
        <p:spPr>
          <a:xfrm>
            <a:off x="3512840" y="1704310"/>
            <a:ext cx="902811" cy="40011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it-IT" sz="2000" b="1" dirty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</a:rPr>
              <a:t>16.889</a:t>
            </a:r>
          </a:p>
        </p:txBody>
      </p:sp>
      <p:sp>
        <p:nvSpPr>
          <p:cNvPr id="58" name="CasellaDiTesto 57"/>
          <p:cNvSpPr txBox="1"/>
          <p:nvPr/>
        </p:nvSpPr>
        <p:spPr>
          <a:xfrm>
            <a:off x="5905563" y="1712683"/>
            <a:ext cx="902811" cy="40011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it-IT" sz="2000" b="1" dirty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</a:rPr>
              <a:t>16.880</a:t>
            </a:r>
          </a:p>
        </p:txBody>
      </p:sp>
      <p:sp>
        <p:nvSpPr>
          <p:cNvPr id="59" name="CasellaDiTesto 58"/>
          <p:cNvSpPr txBox="1"/>
          <p:nvPr/>
        </p:nvSpPr>
        <p:spPr>
          <a:xfrm>
            <a:off x="4873547" y="1493838"/>
            <a:ext cx="716863" cy="369332"/>
          </a:xfrm>
          <a:prstGeom prst="rect">
            <a:avLst/>
          </a:prstGeom>
          <a:noFill/>
        </p:spPr>
        <p:txBody>
          <a:bodyPr wrap="none">
            <a:spAutoFit/>
          </a:bodyPr>
          <a:lstStyle>
            <a:defPPr>
              <a:defRPr lang="en-US"/>
            </a:defPPr>
            <a:lvl1pPr fontAlgn="auto">
              <a:spcBef>
                <a:spcPts val="0"/>
              </a:spcBef>
              <a:spcAft>
                <a:spcPts val="0"/>
              </a:spcAft>
              <a:defRPr kumimoji="0" sz="1800" b="1" i="1">
                <a:solidFill>
                  <a:srgbClr val="C00000"/>
                </a:solidFill>
                <a:latin typeface="+mn-lt"/>
              </a:defRPr>
            </a:lvl1pPr>
          </a:lstStyle>
          <a:p>
            <a:r>
              <a:rPr lang="it-IT" dirty="0">
                <a:latin typeface="Calibri" panose="020F0502020204030204" pitchFamily="34" charset="0"/>
              </a:rPr>
              <a:t>-0,1%</a:t>
            </a:r>
          </a:p>
        </p:txBody>
      </p:sp>
      <p:cxnSp>
        <p:nvCxnSpPr>
          <p:cNvPr id="60" name="Connettore 2 18"/>
          <p:cNvCxnSpPr>
            <a:cxnSpLocks noChangeShapeType="1"/>
          </p:cNvCxnSpPr>
          <p:nvPr/>
        </p:nvCxnSpPr>
        <p:spPr bwMode="auto">
          <a:xfrm>
            <a:off x="4862884" y="1816100"/>
            <a:ext cx="738188" cy="200025"/>
          </a:xfrm>
          <a:prstGeom prst="straightConnector1">
            <a:avLst/>
          </a:prstGeom>
          <a:ln w="38100">
            <a:solidFill>
              <a:schemeClr val="accent2">
                <a:lumMod val="75000"/>
              </a:schemeClr>
            </a:solidFill>
            <a:tailEnd type="arrow"/>
          </a:ln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61" name="CasellaDiTesto 60"/>
          <p:cNvSpPr txBox="1"/>
          <p:nvPr/>
        </p:nvSpPr>
        <p:spPr>
          <a:xfrm>
            <a:off x="4930453" y="5116513"/>
            <a:ext cx="603050" cy="2923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it-IT" sz="1300" b="1" dirty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</a:rPr>
              <a:t>+2,1%</a:t>
            </a:r>
          </a:p>
        </p:txBody>
      </p:sp>
      <p:sp>
        <p:nvSpPr>
          <p:cNvPr id="62" name="CasellaDiTesto 61"/>
          <p:cNvSpPr txBox="1"/>
          <p:nvPr/>
        </p:nvSpPr>
        <p:spPr>
          <a:xfrm>
            <a:off x="4946483" y="3789040"/>
            <a:ext cx="570990" cy="2923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it-IT" sz="1300" b="1" dirty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</a:rPr>
              <a:t>-3,3%</a:t>
            </a:r>
          </a:p>
        </p:txBody>
      </p:sp>
      <p:sp>
        <p:nvSpPr>
          <p:cNvPr id="63" name="CasellaDiTesto 62"/>
          <p:cNvSpPr txBox="1"/>
          <p:nvPr/>
        </p:nvSpPr>
        <p:spPr>
          <a:xfrm>
            <a:off x="4930453" y="2278063"/>
            <a:ext cx="603050" cy="2923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it-IT" sz="1300" b="1" dirty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</a:rPr>
              <a:t>+3,6%</a:t>
            </a:r>
          </a:p>
        </p:txBody>
      </p:sp>
      <p:sp>
        <p:nvSpPr>
          <p:cNvPr id="64" name="CasellaDiTesto 63"/>
          <p:cNvSpPr txBox="1"/>
          <p:nvPr/>
        </p:nvSpPr>
        <p:spPr>
          <a:xfrm>
            <a:off x="4930453" y="2920588"/>
            <a:ext cx="603050" cy="2923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it-IT" sz="1300" b="1" dirty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</a:rPr>
              <a:t>+0,1%</a:t>
            </a:r>
          </a:p>
        </p:txBody>
      </p:sp>
      <p:sp>
        <p:nvSpPr>
          <p:cNvPr id="65" name="CasellaDiTesto 64"/>
          <p:cNvSpPr txBox="1"/>
          <p:nvPr/>
        </p:nvSpPr>
        <p:spPr>
          <a:xfrm>
            <a:off x="2339210" y="1484784"/>
            <a:ext cx="716863" cy="36933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it-IT" sz="1800" b="1" i="1" dirty="0">
                <a:solidFill>
                  <a:srgbClr val="C00000"/>
                </a:solidFill>
                <a:latin typeface="Calibri" panose="020F0502020204030204" pitchFamily="34" charset="0"/>
              </a:rPr>
              <a:t>-2,3%</a:t>
            </a:r>
          </a:p>
        </p:txBody>
      </p:sp>
      <p:cxnSp>
        <p:nvCxnSpPr>
          <p:cNvPr id="66" name="Connettore 2 30"/>
          <p:cNvCxnSpPr>
            <a:cxnSpLocks noChangeShapeType="1"/>
          </p:cNvCxnSpPr>
          <p:nvPr/>
        </p:nvCxnSpPr>
        <p:spPr bwMode="auto">
          <a:xfrm>
            <a:off x="2328548" y="1837294"/>
            <a:ext cx="738187" cy="200025"/>
          </a:xfrm>
          <a:prstGeom prst="straightConnector1">
            <a:avLst/>
          </a:prstGeom>
          <a:ln w="38100">
            <a:solidFill>
              <a:schemeClr val="accent2">
                <a:lumMod val="75000"/>
              </a:schemeClr>
            </a:solidFill>
            <a:tailEnd type="arrow"/>
          </a:ln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67" name="CasellaDiTesto 66"/>
          <p:cNvSpPr txBox="1"/>
          <p:nvPr/>
        </p:nvSpPr>
        <p:spPr>
          <a:xfrm>
            <a:off x="2396116" y="5019972"/>
            <a:ext cx="603050" cy="2923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it-IT" sz="1300" b="1" dirty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</a:rPr>
              <a:t>+2,2%</a:t>
            </a:r>
          </a:p>
        </p:txBody>
      </p:sp>
      <p:sp>
        <p:nvSpPr>
          <p:cNvPr id="68" name="CasellaDiTesto 67"/>
          <p:cNvSpPr txBox="1"/>
          <p:nvPr/>
        </p:nvSpPr>
        <p:spPr>
          <a:xfrm>
            <a:off x="2412146" y="3809678"/>
            <a:ext cx="570990" cy="2923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it-IT" sz="1300" b="1" dirty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</a:rPr>
              <a:t>-0,9%</a:t>
            </a:r>
          </a:p>
        </p:txBody>
      </p:sp>
      <p:sp>
        <p:nvSpPr>
          <p:cNvPr id="69" name="CasellaDiTesto 68"/>
          <p:cNvSpPr txBox="1"/>
          <p:nvPr/>
        </p:nvSpPr>
        <p:spPr>
          <a:xfrm>
            <a:off x="2412146" y="2132856"/>
            <a:ext cx="570990" cy="2923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it-IT" sz="1300" b="1" dirty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</a:rPr>
              <a:t>-4,1%</a:t>
            </a:r>
          </a:p>
        </p:txBody>
      </p:sp>
      <p:sp>
        <p:nvSpPr>
          <p:cNvPr id="70" name="CasellaDiTesto 69"/>
          <p:cNvSpPr txBox="1"/>
          <p:nvPr/>
        </p:nvSpPr>
        <p:spPr>
          <a:xfrm>
            <a:off x="2412146" y="2757178"/>
            <a:ext cx="570990" cy="2923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it-IT" sz="1300" b="1" dirty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</a:rPr>
              <a:t>-9,1%</a:t>
            </a:r>
          </a:p>
        </p:txBody>
      </p:sp>
      <p:grpSp>
        <p:nvGrpSpPr>
          <p:cNvPr id="72" name="Gruppo 71"/>
          <p:cNvGrpSpPr/>
          <p:nvPr/>
        </p:nvGrpSpPr>
        <p:grpSpPr>
          <a:xfrm>
            <a:off x="4984723" y="2180356"/>
            <a:ext cx="494510" cy="108013"/>
            <a:chOff x="2195736" y="2636911"/>
            <a:chExt cx="280164" cy="144017"/>
          </a:xfrm>
        </p:grpSpPr>
        <p:cxnSp>
          <p:nvCxnSpPr>
            <p:cNvPr id="73" name="Connettore 1 72"/>
            <p:cNvCxnSpPr/>
            <p:nvPr/>
          </p:nvCxnSpPr>
          <p:spPr>
            <a:xfrm flipV="1">
              <a:off x="2195736" y="2636912"/>
              <a:ext cx="144016" cy="144016"/>
            </a:xfrm>
            <a:prstGeom prst="line">
              <a:avLst/>
            </a:prstGeom>
            <a:ln w="19050">
              <a:solidFill>
                <a:schemeClr val="tx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Connettore 1 73"/>
            <p:cNvCxnSpPr/>
            <p:nvPr/>
          </p:nvCxnSpPr>
          <p:spPr>
            <a:xfrm rot="16200000" flipV="1">
              <a:off x="2331884" y="2636911"/>
              <a:ext cx="144016" cy="144016"/>
            </a:xfrm>
            <a:prstGeom prst="line">
              <a:avLst/>
            </a:prstGeom>
            <a:ln w="19050">
              <a:solidFill>
                <a:schemeClr val="tx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5" name="Gruppo 74"/>
          <p:cNvGrpSpPr/>
          <p:nvPr/>
        </p:nvGrpSpPr>
        <p:grpSpPr>
          <a:xfrm flipV="1">
            <a:off x="2444449" y="2418942"/>
            <a:ext cx="506384" cy="108012"/>
            <a:chOff x="2195736" y="2636912"/>
            <a:chExt cx="286891" cy="144016"/>
          </a:xfrm>
        </p:grpSpPr>
        <p:cxnSp>
          <p:nvCxnSpPr>
            <p:cNvPr id="76" name="Connettore 1 75"/>
            <p:cNvCxnSpPr/>
            <p:nvPr/>
          </p:nvCxnSpPr>
          <p:spPr>
            <a:xfrm flipV="1">
              <a:off x="2195736" y="2636912"/>
              <a:ext cx="144016" cy="144016"/>
            </a:xfrm>
            <a:prstGeom prst="line">
              <a:avLst/>
            </a:prstGeom>
            <a:ln w="19050">
              <a:solidFill>
                <a:schemeClr val="tx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Connettore 1 76"/>
            <p:cNvCxnSpPr/>
            <p:nvPr/>
          </p:nvCxnSpPr>
          <p:spPr>
            <a:xfrm rot="16200000" flipV="1">
              <a:off x="2338611" y="2636912"/>
              <a:ext cx="144016" cy="144016"/>
            </a:xfrm>
            <a:prstGeom prst="line">
              <a:avLst/>
            </a:prstGeom>
            <a:ln w="19050">
              <a:solidFill>
                <a:schemeClr val="tx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8" name="Gruppo 77"/>
          <p:cNvGrpSpPr/>
          <p:nvPr/>
        </p:nvGrpSpPr>
        <p:grpSpPr>
          <a:xfrm>
            <a:off x="4984723" y="2794370"/>
            <a:ext cx="494510" cy="108013"/>
            <a:chOff x="2195736" y="2636911"/>
            <a:chExt cx="280164" cy="144017"/>
          </a:xfrm>
        </p:grpSpPr>
        <p:cxnSp>
          <p:nvCxnSpPr>
            <p:cNvPr id="79" name="Connettore 1 78"/>
            <p:cNvCxnSpPr/>
            <p:nvPr/>
          </p:nvCxnSpPr>
          <p:spPr>
            <a:xfrm flipV="1">
              <a:off x="2195736" y="2636912"/>
              <a:ext cx="144016" cy="144016"/>
            </a:xfrm>
            <a:prstGeom prst="line">
              <a:avLst/>
            </a:prstGeom>
            <a:noFill/>
            <a:ln w="19050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80" name="Connettore 1 79"/>
            <p:cNvCxnSpPr/>
            <p:nvPr/>
          </p:nvCxnSpPr>
          <p:spPr>
            <a:xfrm rot="16200000" flipV="1">
              <a:off x="2331884" y="2636911"/>
              <a:ext cx="144016" cy="144016"/>
            </a:xfrm>
            <a:prstGeom prst="line">
              <a:avLst/>
            </a:prstGeom>
            <a:noFill/>
            <a:ln w="19050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81" name="Gruppo 80"/>
          <p:cNvGrpSpPr/>
          <p:nvPr/>
        </p:nvGrpSpPr>
        <p:grpSpPr>
          <a:xfrm flipV="1">
            <a:off x="2444449" y="3032956"/>
            <a:ext cx="506384" cy="108012"/>
            <a:chOff x="2195736" y="2636912"/>
            <a:chExt cx="286891" cy="144016"/>
          </a:xfrm>
        </p:grpSpPr>
        <p:cxnSp>
          <p:nvCxnSpPr>
            <p:cNvPr id="82" name="Connettore 1 81"/>
            <p:cNvCxnSpPr/>
            <p:nvPr/>
          </p:nvCxnSpPr>
          <p:spPr>
            <a:xfrm flipV="1">
              <a:off x="2195736" y="2636912"/>
              <a:ext cx="144016" cy="144016"/>
            </a:xfrm>
            <a:prstGeom prst="line">
              <a:avLst/>
            </a:prstGeom>
            <a:noFill/>
            <a:ln w="19050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83" name="Connettore 1 82"/>
            <p:cNvCxnSpPr/>
            <p:nvPr/>
          </p:nvCxnSpPr>
          <p:spPr>
            <a:xfrm rot="16200000" flipV="1">
              <a:off x="2338611" y="2636912"/>
              <a:ext cx="144016" cy="144016"/>
            </a:xfrm>
            <a:prstGeom prst="line">
              <a:avLst/>
            </a:prstGeom>
            <a:noFill/>
            <a:ln w="19050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84" name="Gruppo 83"/>
          <p:cNvGrpSpPr/>
          <p:nvPr/>
        </p:nvGrpSpPr>
        <p:grpSpPr>
          <a:xfrm flipV="1">
            <a:off x="4984723" y="4064817"/>
            <a:ext cx="494510" cy="108013"/>
            <a:chOff x="2195736" y="2636911"/>
            <a:chExt cx="280164" cy="144017"/>
          </a:xfrm>
        </p:grpSpPr>
        <p:cxnSp>
          <p:nvCxnSpPr>
            <p:cNvPr id="85" name="Connettore 1 84"/>
            <p:cNvCxnSpPr/>
            <p:nvPr/>
          </p:nvCxnSpPr>
          <p:spPr>
            <a:xfrm flipV="1">
              <a:off x="2195736" y="2636912"/>
              <a:ext cx="144016" cy="144016"/>
            </a:xfrm>
            <a:prstGeom prst="line">
              <a:avLst/>
            </a:prstGeom>
            <a:noFill/>
            <a:ln w="19050" cap="flat" cmpd="sng" algn="ctr">
              <a:solidFill>
                <a:schemeClr val="accent6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86" name="Connettore 1 85"/>
            <p:cNvCxnSpPr/>
            <p:nvPr/>
          </p:nvCxnSpPr>
          <p:spPr>
            <a:xfrm rot="16200000" flipV="1">
              <a:off x="2331884" y="2636911"/>
              <a:ext cx="144016" cy="144016"/>
            </a:xfrm>
            <a:prstGeom prst="line">
              <a:avLst/>
            </a:prstGeom>
            <a:noFill/>
            <a:ln w="19050" cap="flat" cmpd="sng" algn="ctr">
              <a:solidFill>
                <a:schemeClr val="accent6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87" name="Gruppo 86"/>
          <p:cNvGrpSpPr/>
          <p:nvPr/>
        </p:nvGrpSpPr>
        <p:grpSpPr>
          <a:xfrm flipV="1">
            <a:off x="2444449" y="4113076"/>
            <a:ext cx="506384" cy="108012"/>
            <a:chOff x="2195736" y="2636912"/>
            <a:chExt cx="286891" cy="144016"/>
          </a:xfrm>
        </p:grpSpPr>
        <p:cxnSp>
          <p:nvCxnSpPr>
            <p:cNvPr id="88" name="Connettore 1 87"/>
            <p:cNvCxnSpPr/>
            <p:nvPr/>
          </p:nvCxnSpPr>
          <p:spPr>
            <a:xfrm flipV="1">
              <a:off x="2195736" y="2636912"/>
              <a:ext cx="144016" cy="144016"/>
            </a:xfrm>
            <a:prstGeom prst="line">
              <a:avLst/>
            </a:prstGeom>
            <a:noFill/>
            <a:ln w="19050" cap="flat" cmpd="sng" algn="ctr">
              <a:solidFill>
                <a:schemeClr val="accent6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89" name="Connettore 1 88"/>
            <p:cNvCxnSpPr/>
            <p:nvPr/>
          </p:nvCxnSpPr>
          <p:spPr>
            <a:xfrm rot="16200000" flipV="1">
              <a:off x="2338611" y="2636912"/>
              <a:ext cx="144016" cy="144016"/>
            </a:xfrm>
            <a:prstGeom prst="line">
              <a:avLst/>
            </a:prstGeom>
            <a:noFill/>
            <a:ln w="19050" cap="flat" cmpd="sng" algn="ctr">
              <a:solidFill>
                <a:schemeClr val="accent6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90" name="Gruppo 89"/>
          <p:cNvGrpSpPr/>
          <p:nvPr/>
        </p:nvGrpSpPr>
        <p:grpSpPr>
          <a:xfrm>
            <a:off x="2450386" y="4910258"/>
            <a:ext cx="494510" cy="108013"/>
            <a:chOff x="2195736" y="2636911"/>
            <a:chExt cx="280164" cy="144017"/>
          </a:xfrm>
        </p:grpSpPr>
        <p:cxnSp>
          <p:nvCxnSpPr>
            <p:cNvPr id="91" name="Connettore 1 90"/>
            <p:cNvCxnSpPr/>
            <p:nvPr/>
          </p:nvCxnSpPr>
          <p:spPr>
            <a:xfrm flipV="1">
              <a:off x="2195736" y="2636912"/>
              <a:ext cx="144016" cy="144016"/>
            </a:xfrm>
            <a:prstGeom prst="line">
              <a:avLst/>
            </a:prstGeom>
            <a:noFill/>
            <a:ln w="19050" cap="flat" cmpd="sng" algn="ctr">
              <a:solidFill>
                <a:schemeClr val="accent3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92" name="Connettore 1 91"/>
            <p:cNvCxnSpPr/>
            <p:nvPr/>
          </p:nvCxnSpPr>
          <p:spPr>
            <a:xfrm rot="16200000" flipV="1">
              <a:off x="2331884" y="2636911"/>
              <a:ext cx="144016" cy="144016"/>
            </a:xfrm>
            <a:prstGeom prst="line">
              <a:avLst/>
            </a:prstGeom>
            <a:noFill/>
            <a:ln w="19050" cap="flat" cmpd="sng" algn="ctr">
              <a:solidFill>
                <a:schemeClr val="accent3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93" name="Gruppo 92"/>
          <p:cNvGrpSpPr/>
          <p:nvPr/>
        </p:nvGrpSpPr>
        <p:grpSpPr>
          <a:xfrm>
            <a:off x="4984723" y="4936644"/>
            <a:ext cx="494510" cy="108013"/>
            <a:chOff x="2195736" y="2636911"/>
            <a:chExt cx="280164" cy="144017"/>
          </a:xfrm>
        </p:grpSpPr>
        <p:cxnSp>
          <p:nvCxnSpPr>
            <p:cNvPr id="94" name="Connettore 1 93"/>
            <p:cNvCxnSpPr/>
            <p:nvPr/>
          </p:nvCxnSpPr>
          <p:spPr>
            <a:xfrm flipV="1">
              <a:off x="2195736" y="2636912"/>
              <a:ext cx="144016" cy="144016"/>
            </a:xfrm>
            <a:prstGeom prst="line">
              <a:avLst/>
            </a:prstGeom>
            <a:noFill/>
            <a:ln w="19050" cap="flat" cmpd="sng" algn="ctr">
              <a:solidFill>
                <a:schemeClr val="accent3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95" name="Connettore 1 94"/>
            <p:cNvCxnSpPr/>
            <p:nvPr/>
          </p:nvCxnSpPr>
          <p:spPr>
            <a:xfrm rot="16200000" flipV="1">
              <a:off x="2331884" y="2636911"/>
              <a:ext cx="144016" cy="144016"/>
            </a:xfrm>
            <a:prstGeom prst="line">
              <a:avLst/>
            </a:prstGeom>
            <a:noFill/>
            <a:ln w="19050" cap="flat" cmpd="sng" algn="ctr">
              <a:solidFill>
                <a:schemeClr val="accent3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sp>
        <p:nvSpPr>
          <p:cNvPr id="97" name="CasellaDiTesto 96"/>
          <p:cNvSpPr txBox="1"/>
          <p:nvPr/>
        </p:nvSpPr>
        <p:spPr>
          <a:xfrm>
            <a:off x="5998375" y="6125234"/>
            <a:ext cx="349112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it-IT" b="1" dirty="0" smtClean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</a:rPr>
              <a:t>* Server, Storage, sistemi di comunicazione e altri sistemi specializzati</a:t>
            </a:r>
          </a:p>
        </p:txBody>
      </p:sp>
    </p:spTree>
    <p:extLst>
      <p:ext uri="{BB962C8B-B14F-4D97-AF65-F5344CB8AC3E}">
        <p14:creationId xmlns:p14="http://schemas.microsoft.com/office/powerpoint/2010/main" val="1702665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tangolo 3"/>
          <p:cNvSpPr/>
          <p:nvPr/>
        </p:nvSpPr>
        <p:spPr bwMode="auto">
          <a:xfrm>
            <a:off x="1856656" y="1326292"/>
            <a:ext cx="7920880" cy="267877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it-IT" dirty="0" smtClean="0"/>
          </a:p>
        </p:txBody>
      </p:sp>
      <p:sp>
        <p:nvSpPr>
          <p:cNvPr id="5" name="Rettangolo 4"/>
          <p:cNvSpPr/>
          <p:nvPr/>
        </p:nvSpPr>
        <p:spPr bwMode="auto">
          <a:xfrm>
            <a:off x="128464" y="1408670"/>
            <a:ext cx="9505056" cy="5321665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it-IT" dirty="0" smtClean="0"/>
          </a:p>
        </p:txBody>
      </p:sp>
      <p:sp>
        <p:nvSpPr>
          <p:cNvPr id="54" name="Titolo 1"/>
          <p:cNvSpPr txBox="1">
            <a:spLocks/>
          </p:cNvSpPr>
          <p:nvPr/>
        </p:nvSpPr>
        <p:spPr>
          <a:xfrm>
            <a:off x="425913" y="332656"/>
            <a:ext cx="9711663" cy="914400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kumimoji="1" sz="2800" b="1">
                <a:solidFill>
                  <a:schemeClr val="tx2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kumimoji="1" sz="2800" b="1">
                <a:solidFill>
                  <a:srgbClr val="0000CC"/>
                </a:solidFill>
                <a:latin typeface="Arial" charset="0"/>
              </a:defRPr>
            </a:lvl2pPr>
            <a:lvl3pPr algn="l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kumimoji="1" sz="2800" b="1">
                <a:solidFill>
                  <a:srgbClr val="0000CC"/>
                </a:solidFill>
                <a:latin typeface="Arial" charset="0"/>
              </a:defRPr>
            </a:lvl3pPr>
            <a:lvl4pPr algn="l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kumimoji="1" sz="2800" b="1">
                <a:solidFill>
                  <a:srgbClr val="0000CC"/>
                </a:solidFill>
                <a:latin typeface="Arial" charset="0"/>
              </a:defRPr>
            </a:lvl4pPr>
            <a:lvl5pPr algn="l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kumimoji="1" sz="2800" b="1">
                <a:solidFill>
                  <a:srgbClr val="0000CC"/>
                </a:solidFill>
                <a:latin typeface="Arial" charset="0"/>
              </a:defRPr>
            </a:lvl5pPr>
            <a:lvl6pPr marL="457200" algn="l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kumimoji="1" sz="2800" b="1">
                <a:solidFill>
                  <a:srgbClr val="0000CC"/>
                </a:solidFill>
                <a:latin typeface="Arial" charset="0"/>
              </a:defRPr>
            </a:lvl6pPr>
            <a:lvl7pPr marL="914400" algn="l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kumimoji="1" sz="2800" b="1">
                <a:solidFill>
                  <a:srgbClr val="0000CC"/>
                </a:solidFill>
                <a:latin typeface="Arial" charset="0"/>
              </a:defRPr>
            </a:lvl7pPr>
            <a:lvl8pPr marL="1371600" algn="l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kumimoji="1" sz="2800" b="1">
                <a:solidFill>
                  <a:srgbClr val="0000CC"/>
                </a:solidFill>
                <a:latin typeface="Arial" charset="0"/>
              </a:defRPr>
            </a:lvl8pPr>
            <a:lvl9pPr marL="1828800" algn="l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kumimoji="1" sz="2800" b="1">
                <a:solidFill>
                  <a:srgbClr val="0000CC"/>
                </a:solidFill>
                <a:latin typeface="Arial" charset="0"/>
              </a:defRPr>
            </a:lvl9pPr>
          </a:lstStyle>
          <a:p>
            <a:r>
              <a:rPr lang="it-IT" sz="3200" dirty="0" smtClean="0">
                <a:solidFill>
                  <a:schemeClr val="bg1"/>
                </a:solidFill>
                <a:latin typeface="Futura Md" charset="0"/>
              </a:rPr>
              <a:t>Vendite </a:t>
            </a:r>
            <a:r>
              <a:rPr lang="it-IT" sz="3200" dirty="0" smtClean="0">
                <a:solidFill>
                  <a:schemeClr val="bg1"/>
                </a:solidFill>
                <a:latin typeface="Futura Md" charset="0"/>
              </a:rPr>
              <a:t>di PC e Tablet in unità</a:t>
            </a:r>
            <a:endParaRPr lang="it-IT" sz="3200" dirty="0">
              <a:solidFill>
                <a:schemeClr val="bg1"/>
              </a:solidFill>
              <a:latin typeface="Futura Md" charset="0"/>
            </a:endParaRPr>
          </a:p>
        </p:txBody>
      </p:sp>
      <p:graphicFrame>
        <p:nvGraphicFramePr>
          <p:cNvPr id="38" name="Segnaposto contenuto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93585085"/>
              </p:ext>
            </p:extLst>
          </p:nvPr>
        </p:nvGraphicFramePr>
        <p:xfrm>
          <a:off x="235480" y="1932038"/>
          <a:ext cx="5112568" cy="442394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cxnSp>
        <p:nvCxnSpPr>
          <p:cNvPr id="39" name="Connettore 2 38"/>
          <p:cNvCxnSpPr/>
          <p:nvPr/>
        </p:nvCxnSpPr>
        <p:spPr>
          <a:xfrm>
            <a:off x="1592949" y="2361543"/>
            <a:ext cx="693162" cy="184666"/>
          </a:xfrm>
          <a:prstGeom prst="straightConnector1">
            <a:avLst/>
          </a:prstGeom>
          <a:ln w="38100">
            <a:solidFill>
              <a:schemeClr val="accent2">
                <a:lumMod val="75000"/>
              </a:schemeClr>
            </a:solidFill>
            <a:tailEnd type="arrow"/>
          </a:ln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40" name="CasellaDiTesto 39"/>
          <p:cNvSpPr txBox="1"/>
          <p:nvPr/>
        </p:nvSpPr>
        <p:spPr>
          <a:xfrm>
            <a:off x="1490215" y="4090003"/>
            <a:ext cx="726481" cy="32316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it-IT" sz="1500" b="1" dirty="0">
                <a:solidFill>
                  <a:schemeClr val="tx2">
                    <a:lumMod val="50000"/>
                  </a:schemeClr>
                </a:solidFill>
                <a:latin typeface="Calibri" panose="020F0502020204030204" pitchFamily="34" charset="0"/>
              </a:rPr>
              <a:t>-18,7%</a:t>
            </a:r>
          </a:p>
        </p:txBody>
      </p:sp>
      <p:sp>
        <p:nvSpPr>
          <p:cNvPr id="41" name="CasellaDiTesto 40"/>
          <p:cNvSpPr txBox="1"/>
          <p:nvPr/>
        </p:nvSpPr>
        <p:spPr>
          <a:xfrm>
            <a:off x="1401763" y="1372766"/>
            <a:ext cx="1453668" cy="46166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it-IT" sz="2400" b="1" dirty="0" smtClean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</a:rPr>
              <a:t>Notebook</a:t>
            </a:r>
            <a:endParaRPr kumimoji="0" lang="it-IT" sz="2400" b="1" dirty="0">
              <a:solidFill>
                <a:schemeClr val="tx2">
                  <a:lumMod val="75000"/>
                </a:schemeClr>
              </a:solidFill>
              <a:latin typeface="Calibri" panose="020F0502020204030204" pitchFamily="34" charset="0"/>
            </a:endParaRPr>
          </a:p>
        </p:txBody>
      </p:sp>
      <p:graphicFrame>
        <p:nvGraphicFramePr>
          <p:cNvPr id="42" name="Segnaposto contenuto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12666761"/>
              </p:ext>
            </p:extLst>
          </p:nvPr>
        </p:nvGraphicFramePr>
        <p:xfrm>
          <a:off x="5149296" y="1748724"/>
          <a:ext cx="4880080" cy="432859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cxnSp>
        <p:nvCxnSpPr>
          <p:cNvPr id="43" name="Connettore 2 42"/>
          <p:cNvCxnSpPr/>
          <p:nvPr/>
        </p:nvCxnSpPr>
        <p:spPr>
          <a:xfrm flipV="1">
            <a:off x="6239362" y="2946700"/>
            <a:ext cx="729862" cy="378354"/>
          </a:xfrm>
          <a:prstGeom prst="straightConnector1">
            <a:avLst/>
          </a:prstGeom>
          <a:ln w="38100">
            <a:solidFill>
              <a:schemeClr val="accent3">
                <a:lumMod val="75000"/>
              </a:schemeClr>
            </a:solidFill>
            <a:tailEnd type="arrow"/>
          </a:ln>
          <a:effectLst>
            <a:glow rad="101600">
              <a:schemeClr val="accent3">
                <a:satMod val="175000"/>
                <a:alpha val="40000"/>
              </a:schemeClr>
            </a:glow>
          </a:effectLst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44" name="CasellaDiTesto 43"/>
          <p:cNvSpPr txBox="1"/>
          <p:nvPr/>
        </p:nvSpPr>
        <p:spPr>
          <a:xfrm>
            <a:off x="6133865" y="2636912"/>
            <a:ext cx="763351" cy="32316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it-IT" sz="1500" b="1" dirty="0">
                <a:solidFill>
                  <a:schemeClr val="tx2">
                    <a:lumMod val="50000"/>
                  </a:schemeClr>
                </a:solidFill>
                <a:latin typeface="Calibri" panose="020F0502020204030204" pitchFamily="34" charset="0"/>
              </a:rPr>
              <a:t>+65,7%</a:t>
            </a:r>
          </a:p>
        </p:txBody>
      </p:sp>
      <p:sp>
        <p:nvSpPr>
          <p:cNvPr id="45" name="CasellaDiTesto 44"/>
          <p:cNvSpPr txBox="1"/>
          <p:nvPr/>
        </p:nvSpPr>
        <p:spPr>
          <a:xfrm>
            <a:off x="6872288" y="1372766"/>
            <a:ext cx="967188" cy="46166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it-IT" sz="2400" b="1" dirty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</a:rPr>
              <a:t>Tablet</a:t>
            </a:r>
          </a:p>
        </p:txBody>
      </p:sp>
      <p:cxnSp>
        <p:nvCxnSpPr>
          <p:cNvPr id="46" name="Connettore 2 45"/>
          <p:cNvCxnSpPr/>
          <p:nvPr/>
        </p:nvCxnSpPr>
        <p:spPr>
          <a:xfrm flipV="1">
            <a:off x="3054437" y="2436613"/>
            <a:ext cx="693162" cy="184666"/>
          </a:xfrm>
          <a:prstGeom prst="straightConnector1">
            <a:avLst/>
          </a:prstGeom>
          <a:ln w="38100">
            <a:solidFill>
              <a:schemeClr val="accent3">
                <a:lumMod val="75000"/>
              </a:schemeClr>
            </a:solidFill>
            <a:tailEnd type="arrow"/>
          </a:ln>
          <a:effectLst>
            <a:glow rad="101600">
              <a:schemeClr val="accent3">
                <a:satMod val="175000"/>
                <a:alpha val="40000"/>
              </a:schemeClr>
            </a:glow>
          </a:effectLst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47" name="CasellaDiTesto 46"/>
          <p:cNvSpPr txBox="1"/>
          <p:nvPr/>
        </p:nvSpPr>
        <p:spPr>
          <a:xfrm>
            <a:off x="3100751" y="4077070"/>
            <a:ext cx="763351" cy="32316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it-IT" sz="1500" b="1" dirty="0">
                <a:solidFill>
                  <a:schemeClr val="tx2">
                    <a:lumMod val="50000"/>
                  </a:schemeClr>
                </a:solidFill>
                <a:latin typeface="Calibri" panose="020F0502020204030204" pitchFamily="34" charset="0"/>
              </a:rPr>
              <a:t>+13,0%</a:t>
            </a:r>
          </a:p>
        </p:txBody>
      </p:sp>
      <p:cxnSp>
        <p:nvCxnSpPr>
          <p:cNvPr id="48" name="Connettore 2 47"/>
          <p:cNvCxnSpPr/>
          <p:nvPr/>
        </p:nvCxnSpPr>
        <p:spPr>
          <a:xfrm>
            <a:off x="7833320" y="2069038"/>
            <a:ext cx="693162" cy="184666"/>
          </a:xfrm>
          <a:prstGeom prst="straightConnector1">
            <a:avLst/>
          </a:prstGeom>
          <a:ln w="38100">
            <a:solidFill>
              <a:schemeClr val="accent2">
                <a:lumMod val="75000"/>
              </a:schemeClr>
            </a:solidFill>
            <a:tailEnd type="arrow"/>
          </a:ln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49" name="CasellaDiTesto 48"/>
          <p:cNvSpPr txBox="1"/>
          <p:nvPr/>
        </p:nvSpPr>
        <p:spPr>
          <a:xfrm>
            <a:off x="7905328" y="1748725"/>
            <a:ext cx="628698" cy="32316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it-IT" sz="1500" b="1" dirty="0">
                <a:solidFill>
                  <a:schemeClr val="tx2">
                    <a:lumMod val="50000"/>
                  </a:schemeClr>
                </a:solidFill>
                <a:latin typeface="Calibri" panose="020F0502020204030204" pitchFamily="34" charset="0"/>
              </a:rPr>
              <a:t>-8,2%</a:t>
            </a:r>
          </a:p>
        </p:txBody>
      </p:sp>
      <p:sp>
        <p:nvSpPr>
          <p:cNvPr id="50" name="CasellaDiTesto 49"/>
          <p:cNvSpPr txBox="1"/>
          <p:nvPr/>
        </p:nvSpPr>
        <p:spPr>
          <a:xfrm>
            <a:off x="3205623" y="1484784"/>
            <a:ext cx="3331553" cy="30777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eaLnBrk="0" hangingPunct="0">
              <a:defRPr/>
            </a:pPr>
            <a:r>
              <a:rPr lang="it-IT" b="1" dirty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</a:rPr>
              <a:t>Valori in unità e variazioni % anno su anno</a:t>
            </a:r>
          </a:p>
        </p:txBody>
      </p:sp>
      <p:grpSp>
        <p:nvGrpSpPr>
          <p:cNvPr id="52" name="Gruppo 51"/>
          <p:cNvGrpSpPr/>
          <p:nvPr/>
        </p:nvGrpSpPr>
        <p:grpSpPr>
          <a:xfrm>
            <a:off x="3290682" y="4035996"/>
            <a:ext cx="494510" cy="108013"/>
            <a:chOff x="2195736" y="2636911"/>
            <a:chExt cx="280164" cy="144017"/>
          </a:xfrm>
        </p:grpSpPr>
        <p:cxnSp>
          <p:nvCxnSpPr>
            <p:cNvPr id="53" name="Connettore 1 52"/>
            <p:cNvCxnSpPr/>
            <p:nvPr/>
          </p:nvCxnSpPr>
          <p:spPr>
            <a:xfrm flipV="1">
              <a:off x="2195736" y="2636912"/>
              <a:ext cx="144016" cy="144016"/>
            </a:xfrm>
            <a:prstGeom prst="line">
              <a:avLst/>
            </a:prstGeom>
            <a:noFill/>
            <a:ln w="19050" cap="flat" cmpd="sng" algn="ctr">
              <a:solidFill>
                <a:schemeClr val="accent3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55" name="Connettore 1 54"/>
            <p:cNvCxnSpPr/>
            <p:nvPr/>
          </p:nvCxnSpPr>
          <p:spPr>
            <a:xfrm rot="16200000" flipV="1">
              <a:off x="2331884" y="2636911"/>
              <a:ext cx="144016" cy="144016"/>
            </a:xfrm>
            <a:prstGeom prst="line">
              <a:avLst/>
            </a:prstGeom>
            <a:noFill/>
            <a:ln w="19050" cap="flat" cmpd="sng" algn="ctr">
              <a:solidFill>
                <a:schemeClr val="accent3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56" name="Gruppo 55"/>
          <p:cNvGrpSpPr/>
          <p:nvPr/>
        </p:nvGrpSpPr>
        <p:grpSpPr>
          <a:xfrm flipV="1">
            <a:off x="1630159" y="4434370"/>
            <a:ext cx="506384" cy="108012"/>
            <a:chOff x="2195736" y="2636912"/>
            <a:chExt cx="286891" cy="144016"/>
          </a:xfrm>
        </p:grpSpPr>
        <p:cxnSp>
          <p:nvCxnSpPr>
            <p:cNvPr id="57" name="Connettore 1 56"/>
            <p:cNvCxnSpPr/>
            <p:nvPr/>
          </p:nvCxnSpPr>
          <p:spPr>
            <a:xfrm flipV="1">
              <a:off x="2195736" y="2636912"/>
              <a:ext cx="144016" cy="144016"/>
            </a:xfrm>
            <a:prstGeom prst="line">
              <a:avLst/>
            </a:prstGeom>
            <a:noFill/>
            <a:ln w="19050" cap="flat" cmpd="sng" algn="ctr">
              <a:solidFill>
                <a:schemeClr val="accent3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58" name="Connettore 1 57"/>
            <p:cNvCxnSpPr/>
            <p:nvPr/>
          </p:nvCxnSpPr>
          <p:spPr>
            <a:xfrm rot="16200000" flipV="1">
              <a:off x="2338611" y="2636912"/>
              <a:ext cx="144016" cy="144016"/>
            </a:xfrm>
            <a:prstGeom prst="line">
              <a:avLst/>
            </a:prstGeom>
            <a:noFill/>
            <a:ln w="19050" cap="flat" cmpd="sng" algn="ctr">
              <a:solidFill>
                <a:schemeClr val="accent3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59" name="Gruppo 58"/>
          <p:cNvGrpSpPr/>
          <p:nvPr/>
        </p:nvGrpSpPr>
        <p:grpSpPr>
          <a:xfrm>
            <a:off x="3309014" y="2995815"/>
            <a:ext cx="494510" cy="108013"/>
            <a:chOff x="2195736" y="2636911"/>
            <a:chExt cx="280164" cy="144017"/>
          </a:xfrm>
        </p:grpSpPr>
        <p:cxnSp>
          <p:nvCxnSpPr>
            <p:cNvPr id="60" name="Connettore 1 59"/>
            <p:cNvCxnSpPr/>
            <p:nvPr/>
          </p:nvCxnSpPr>
          <p:spPr>
            <a:xfrm flipV="1">
              <a:off x="2195736" y="2636912"/>
              <a:ext cx="144016" cy="144016"/>
            </a:xfrm>
            <a:prstGeom prst="line">
              <a:avLst/>
            </a:prstGeom>
            <a:noFill/>
            <a:ln w="19050" cap="flat" cmpd="sng" algn="ctr">
              <a:solidFill>
                <a:schemeClr val="accent2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61" name="Connettore 1 60"/>
            <p:cNvCxnSpPr/>
            <p:nvPr/>
          </p:nvCxnSpPr>
          <p:spPr>
            <a:xfrm rot="16200000" flipV="1">
              <a:off x="2331884" y="2636911"/>
              <a:ext cx="144016" cy="144016"/>
            </a:xfrm>
            <a:prstGeom prst="line">
              <a:avLst/>
            </a:prstGeom>
            <a:noFill/>
            <a:ln w="19050" cap="flat" cmpd="sng" algn="ctr">
              <a:solidFill>
                <a:schemeClr val="accent2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62" name="Gruppo 61"/>
          <p:cNvGrpSpPr/>
          <p:nvPr/>
        </p:nvGrpSpPr>
        <p:grpSpPr>
          <a:xfrm flipV="1">
            <a:off x="1604817" y="3203237"/>
            <a:ext cx="506384" cy="108012"/>
            <a:chOff x="2195736" y="2636912"/>
            <a:chExt cx="286891" cy="144016"/>
          </a:xfrm>
        </p:grpSpPr>
        <p:cxnSp>
          <p:nvCxnSpPr>
            <p:cNvPr id="63" name="Connettore 1 62"/>
            <p:cNvCxnSpPr/>
            <p:nvPr/>
          </p:nvCxnSpPr>
          <p:spPr>
            <a:xfrm flipV="1">
              <a:off x="2195736" y="2636912"/>
              <a:ext cx="144016" cy="144016"/>
            </a:xfrm>
            <a:prstGeom prst="line">
              <a:avLst/>
            </a:prstGeom>
            <a:noFill/>
            <a:ln w="19050" cap="flat" cmpd="sng" algn="ctr">
              <a:solidFill>
                <a:schemeClr val="accent2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64" name="Connettore 1 63"/>
            <p:cNvCxnSpPr/>
            <p:nvPr/>
          </p:nvCxnSpPr>
          <p:spPr>
            <a:xfrm rot="16200000" flipV="1">
              <a:off x="2338611" y="2636912"/>
              <a:ext cx="144016" cy="144016"/>
            </a:xfrm>
            <a:prstGeom prst="line">
              <a:avLst/>
            </a:prstGeom>
            <a:noFill/>
            <a:ln w="19050" cap="flat" cmpd="sng" algn="ctr">
              <a:solidFill>
                <a:schemeClr val="accent2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sp>
        <p:nvSpPr>
          <p:cNvPr id="65" name="CasellaDiTesto 64"/>
          <p:cNvSpPr txBox="1"/>
          <p:nvPr/>
        </p:nvSpPr>
        <p:spPr>
          <a:xfrm>
            <a:off x="1531849" y="2880072"/>
            <a:ext cx="726481" cy="32316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it-IT" sz="1500" b="1" dirty="0" smtClean="0">
                <a:solidFill>
                  <a:schemeClr val="tx2">
                    <a:lumMod val="50000"/>
                  </a:schemeClr>
                </a:solidFill>
                <a:latin typeface="Calibri" panose="020F0502020204030204" pitchFamily="34" charset="0"/>
              </a:rPr>
              <a:t>-11,2%</a:t>
            </a:r>
            <a:endParaRPr kumimoji="0" lang="it-IT" sz="1500" b="1" dirty="0">
              <a:solidFill>
                <a:schemeClr val="tx2">
                  <a:lumMod val="50000"/>
                </a:schemeClr>
              </a:solidFill>
              <a:latin typeface="Calibri" panose="020F0502020204030204" pitchFamily="34" charset="0"/>
            </a:endParaRPr>
          </a:p>
        </p:txBody>
      </p:sp>
      <p:sp>
        <p:nvSpPr>
          <p:cNvPr id="66" name="CasellaDiTesto 65"/>
          <p:cNvSpPr txBox="1"/>
          <p:nvPr/>
        </p:nvSpPr>
        <p:spPr>
          <a:xfrm>
            <a:off x="3181537" y="3049821"/>
            <a:ext cx="763351" cy="32316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it-IT" sz="1500" b="1" dirty="0">
                <a:solidFill>
                  <a:schemeClr val="tx2">
                    <a:lumMod val="50000"/>
                  </a:schemeClr>
                </a:solidFill>
                <a:latin typeface="Calibri" panose="020F0502020204030204" pitchFamily="34" charset="0"/>
              </a:rPr>
              <a:t>+</a:t>
            </a:r>
            <a:r>
              <a:rPr kumimoji="0" lang="it-IT" sz="1500" b="1" dirty="0" smtClean="0">
                <a:solidFill>
                  <a:schemeClr val="tx2">
                    <a:lumMod val="50000"/>
                  </a:schemeClr>
                </a:solidFill>
                <a:latin typeface="Calibri" panose="020F0502020204030204" pitchFamily="34" charset="0"/>
              </a:rPr>
              <a:t>11,4%</a:t>
            </a:r>
            <a:endParaRPr kumimoji="0" lang="it-IT" sz="1500" b="1" dirty="0">
              <a:solidFill>
                <a:schemeClr val="tx2">
                  <a:lumMod val="50000"/>
                </a:schemeClr>
              </a:solidFill>
              <a:latin typeface="Calibri" panose="020F0502020204030204" pitchFamily="34" charset="0"/>
            </a:endParaRPr>
          </a:p>
        </p:txBody>
      </p:sp>
      <p:sp>
        <p:nvSpPr>
          <p:cNvPr id="67" name="CasellaDiTesto 66"/>
          <p:cNvSpPr txBox="1"/>
          <p:nvPr/>
        </p:nvSpPr>
        <p:spPr>
          <a:xfrm>
            <a:off x="1404749" y="1873701"/>
            <a:ext cx="726481" cy="32316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it-IT" sz="1500" b="1" dirty="0" smtClean="0">
                <a:solidFill>
                  <a:schemeClr val="tx2">
                    <a:lumMod val="50000"/>
                  </a:schemeClr>
                </a:solidFill>
                <a:latin typeface="Calibri" panose="020F0502020204030204" pitchFamily="34" charset="0"/>
              </a:rPr>
              <a:t>-16,5%</a:t>
            </a:r>
            <a:endParaRPr kumimoji="0" lang="it-IT" sz="1500" b="1" dirty="0">
              <a:solidFill>
                <a:schemeClr val="tx2">
                  <a:lumMod val="50000"/>
                </a:schemeClr>
              </a:solidFill>
              <a:latin typeface="Calibri" panose="020F0502020204030204" pitchFamily="34" charset="0"/>
            </a:endParaRPr>
          </a:p>
        </p:txBody>
      </p:sp>
      <p:sp>
        <p:nvSpPr>
          <p:cNvPr id="68" name="CasellaDiTesto 67"/>
          <p:cNvSpPr txBox="1"/>
          <p:nvPr/>
        </p:nvSpPr>
        <p:spPr>
          <a:xfrm>
            <a:off x="3054437" y="2043450"/>
            <a:ext cx="763351" cy="32316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it-IT" sz="1500" b="1" dirty="0">
                <a:solidFill>
                  <a:schemeClr val="tx2">
                    <a:lumMod val="50000"/>
                  </a:schemeClr>
                </a:solidFill>
                <a:latin typeface="Calibri" panose="020F0502020204030204" pitchFamily="34" charset="0"/>
              </a:rPr>
              <a:t>+</a:t>
            </a:r>
            <a:r>
              <a:rPr kumimoji="0" lang="it-IT" sz="1500" b="1" dirty="0" smtClean="0">
                <a:solidFill>
                  <a:schemeClr val="tx2">
                    <a:lumMod val="50000"/>
                  </a:schemeClr>
                </a:solidFill>
                <a:latin typeface="Calibri" panose="020F0502020204030204" pitchFamily="34" charset="0"/>
              </a:rPr>
              <a:t>12,5%</a:t>
            </a:r>
            <a:endParaRPr kumimoji="0" lang="it-IT" sz="1500" b="1" dirty="0">
              <a:solidFill>
                <a:schemeClr val="tx2">
                  <a:lumMod val="50000"/>
                </a:schemeClr>
              </a:solidFill>
              <a:latin typeface="Calibri" panose="020F0502020204030204" pitchFamily="34" charset="0"/>
            </a:endParaRPr>
          </a:p>
        </p:txBody>
      </p:sp>
      <p:sp>
        <p:nvSpPr>
          <p:cNvPr id="69" name="CasellaDiTesto 68"/>
          <p:cNvSpPr txBox="1"/>
          <p:nvPr/>
        </p:nvSpPr>
        <p:spPr>
          <a:xfrm>
            <a:off x="577833" y="2097723"/>
            <a:ext cx="971741" cy="32316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it-IT" sz="1500" b="1" dirty="0" smtClean="0">
                <a:solidFill>
                  <a:schemeClr val="tx2">
                    <a:lumMod val="50000"/>
                  </a:schemeClr>
                </a:solidFill>
                <a:latin typeface="Calibri" panose="020F0502020204030204" pitchFamily="34" charset="0"/>
              </a:rPr>
              <a:t>5.342.000</a:t>
            </a:r>
            <a:endParaRPr kumimoji="0" lang="it-IT" sz="1500" b="1" dirty="0">
              <a:solidFill>
                <a:schemeClr val="tx2">
                  <a:lumMod val="50000"/>
                </a:schemeClr>
              </a:solidFill>
              <a:latin typeface="Calibri" panose="020F0502020204030204" pitchFamily="34" charset="0"/>
            </a:endParaRPr>
          </a:p>
        </p:txBody>
      </p:sp>
      <p:sp>
        <p:nvSpPr>
          <p:cNvPr id="70" name="CasellaDiTesto 69"/>
          <p:cNvSpPr txBox="1"/>
          <p:nvPr/>
        </p:nvSpPr>
        <p:spPr>
          <a:xfrm>
            <a:off x="2200109" y="2617527"/>
            <a:ext cx="971741" cy="32316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it-IT" sz="1500" b="1" dirty="0" smtClean="0">
                <a:solidFill>
                  <a:schemeClr val="tx2">
                    <a:lumMod val="50000"/>
                  </a:schemeClr>
                </a:solidFill>
                <a:latin typeface="Calibri" panose="020F0502020204030204" pitchFamily="34" charset="0"/>
              </a:rPr>
              <a:t>4.460.000</a:t>
            </a:r>
            <a:endParaRPr kumimoji="0" lang="it-IT" sz="1500" b="1" dirty="0">
              <a:solidFill>
                <a:schemeClr val="tx2">
                  <a:lumMod val="50000"/>
                </a:schemeClr>
              </a:solidFill>
              <a:latin typeface="Calibri" panose="020F0502020204030204" pitchFamily="34" charset="0"/>
            </a:endParaRPr>
          </a:p>
        </p:txBody>
      </p:sp>
      <p:sp>
        <p:nvSpPr>
          <p:cNvPr id="71" name="CasellaDiTesto 70"/>
          <p:cNvSpPr txBox="1"/>
          <p:nvPr/>
        </p:nvSpPr>
        <p:spPr>
          <a:xfrm>
            <a:off x="3872880" y="2313747"/>
            <a:ext cx="971741" cy="32316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it-IT" sz="1500" b="1" dirty="0" smtClean="0">
                <a:solidFill>
                  <a:schemeClr val="tx2">
                    <a:lumMod val="50000"/>
                  </a:schemeClr>
                </a:solidFill>
                <a:latin typeface="Calibri" panose="020F0502020204030204" pitchFamily="34" charset="0"/>
              </a:rPr>
              <a:t>5.018.000</a:t>
            </a:r>
            <a:endParaRPr kumimoji="0" lang="it-IT" sz="1500" b="1" dirty="0">
              <a:solidFill>
                <a:schemeClr val="tx2">
                  <a:lumMod val="50000"/>
                </a:schemeClr>
              </a:solidFill>
              <a:latin typeface="Calibri" panose="020F0502020204030204" pitchFamily="34" charset="0"/>
            </a:endParaRPr>
          </a:p>
        </p:txBody>
      </p:sp>
      <p:sp>
        <p:nvSpPr>
          <p:cNvPr id="72" name="Text Box 14"/>
          <p:cNvSpPr txBox="1">
            <a:spLocks noChangeArrowheads="1"/>
          </p:cNvSpPr>
          <p:nvPr/>
        </p:nvSpPr>
        <p:spPr bwMode="auto">
          <a:xfrm>
            <a:off x="330622" y="6392361"/>
            <a:ext cx="3182218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it-IT" sz="1200" b="1" dirty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</a:rPr>
              <a:t>Fonte: </a:t>
            </a:r>
            <a:r>
              <a:rPr lang="it-IT" sz="1200" b="1" dirty="0" err="1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</a:rPr>
              <a:t>Assinform</a:t>
            </a:r>
            <a:r>
              <a:rPr lang="it-IT" sz="1200" b="1" dirty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</a:rPr>
              <a:t> / </a:t>
            </a:r>
            <a:r>
              <a:rPr lang="it-IT" sz="1200" b="1" dirty="0" err="1" smtClean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</a:rPr>
              <a:t>NetConsulting</a:t>
            </a:r>
            <a:r>
              <a:rPr lang="it-IT" sz="1200" b="1" dirty="0" smtClean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</a:rPr>
              <a:t>, Marzo  2015</a:t>
            </a:r>
            <a:endParaRPr lang="en-US" sz="1200" b="1" dirty="0">
              <a:solidFill>
                <a:schemeClr val="tx2">
                  <a:lumMod val="75000"/>
                </a:schemeClr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572739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tangolo 3"/>
          <p:cNvSpPr/>
          <p:nvPr/>
        </p:nvSpPr>
        <p:spPr bwMode="auto">
          <a:xfrm>
            <a:off x="1856656" y="1340768"/>
            <a:ext cx="7920880" cy="266429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it-IT" dirty="0" smtClean="0"/>
          </a:p>
        </p:txBody>
      </p:sp>
      <p:sp>
        <p:nvSpPr>
          <p:cNvPr id="5" name="Rettangolo 4"/>
          <p:cNvSpPr/>
          <p:nvPr/>
        </p:nvSpPr>
        <p:spPr bwMode="auto">
          <a:xfrm>
            <a:off x="147324" y="1470484"/>
            <a:ext cx="9486195" cy="5256584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it-IT" dirty="0" smtClean="0"/>
          </a:p>
        </p:txBody>
      </p:sp>
      <p:sp>
        <p:nvSpPr>
          <p:cNvPr id="54" name="Titolo 1"/>
          <p:cNvSpPr txBox="1">
            <a:spLocks/>
          </p:cNvSpPr>
          <p:nvPr/>
        </p:nvSpPr>
        <p:spPr>
          <a:xfrm>
            <a:off x="421943" y="185630"/>
            <a:ext cx="9711663" cy="914400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kumimoji="1" sz="2800" b="1">
                <a:solidFill>
                  <a:schemeClr val="tx2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kumimoji="1" sz="2800" b="1">
                <a:solidFill>
                  <a:srgbClr val="0000CC"/>
                </a:solidFill>
                <a:latin typeface="Arial" charset="0"/>
              </a:defRPr>
            </a:lvl2pPr>
            <a:lvl3pPr algn="l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kumimoji="1" sz="2800" b="1">
                <a:solidFill>
                  <a:srgbClr val="0000CC"/>
                </a:solidFill>
                <a:latin typeface="Arial" charset="0"/>
              </a:defRPr>
            </a:lvl3pPr>
            <a:lvl4pPr algn="l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kumimoji="1" sz="2800" b="1">
                <a:solidFill>
                  <a:srgbClr val="0000CC"/>
                </a:solidFill>
                <a:latin typeface="Arial" charset="0"/>
              </a:defRPr>
            </a:lvl4pPr>
            <a:lvl5pPr algn="l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kumimoji="1" sz="2800" b="1">
                <a:solidFill>
                  <a:srgbClr val="0000CC"/>
                </a:solidFill>
                <a:latin typeface="Arial" charset="0"/>
              </a:defRPr>
            </a:lvl5pPr>
            <a:lvl6pPr marL="457200" algn="l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kumimoji="1" sz="2800" b="1">
                <a:solidFill>
                  <a:srgbClr val="0000CC"/>
                </a:solidFill>
                <a:latin typeface="Arial" charset="0"/>
              </a:defRPr>
            </a:lvl6pPr>
            <a:lvl7pPr marL="914400" algn="l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kumimoji="1" sz="2800" b="1">
                <a:solidFill>
                  <a:srgbClr val="0000CC"/>
                </a:solidFill>
                <a:latin typeface="Arial" charset="0"/>
              </a:defRPr>
            </a:lvl7pPr>
            <a:lvl8pPr marL="1371600" algn="l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kumimoji="1" sz="2800" b="1">
                <a:solidFill>
                  <a:srgbClr val="0000CC"/>
                </a:solidFill>
                <a:latin typeface="Arial" charset="0"/>
              </a:defRPr>
            </a:lvl8pPr>
            <a:lvl9pPr marL="1828800" algn="l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kumimoji="1" sz="2800" b="1">
                <a:solidFill>
                  <a:srgbClr val="0000CC"/>
                </a:solidFill>
                <a:latin typeface="Arial" charset="0"/>
              </a:defRPr>
            </a:lvl9pPr>
          </a:lstStyle>
          <a:p>
            <a:r>
              <a:rPr lang="it-IT" dirty="0" smtClean="0">
                <a:solidFill>
                  <a:schemeClr val="bg1"/>
                </a:solidFill>
                <a:latin typeface="Futura Md" charset="0"/>
              </a:rPr>
              <a:t>Il </a:t>
            </a:r>
            <a:r>
              <a:rPr lang="it-IT" dirty="0">
                <a:solidFill>
                  <a:schemeClr val="bg1"/>
                </a:solidFill>
                <a:latin typeface="Futura Md" charset="0"/>
              </a:rPr>
              <a:t>mercato del Software e delle Soluzioni </a:t>
            </a:r>
            <a:r>
              <a:rPr lang="it-IT" dirty="0" smtClean="0">
                <a:solidFill>
                  <a:schemeClr val="bg1"/>
                </a:solidFill>
                <a:latin typeface="Futura Md" charset="0"/>
              </a:rPr>
              <a:t>ICT</a:t>
            </a:r>
          </a:p>
          <a:p>
            <a:r>
              <a:rPr lang="it-IT" dirty="0" smtClean="0">
                <a:solidFill>
                  <a:schemeClr val="bg1"/>
                </a:solidFill>
                <a:latin typeface="Futura Md" charset="0"/>
              </a:rPr>
              <a:t>on </a:t>
            </a:r>
            <a:r>
              <a:rPr lang="it-IT" dirty="0">
                <a:solidFill>
                  <a:schemeClr val="bg1"/>
                </a:solidFill>
                <a:latin typeface="Futura Md" charset="0"/>
              </a:rPr>
              <a:t>Premise</a:t>
            </a:r>
          </a:p>
        </p:txBody>
      </p:sp>
      <p:sp>
        <p:nvSpPr>
          <p:cNvPr id="104" name="Text Box 14"/>
          <p:cNvSpPr txBox="1">
            <a:spLocks noChangeArrowheads="1"/>
          </p:cNvSpPr>
          <p:nvPr/>
        </p:nvSpPr>
        <p:spPr bwMode="auto">
          <a:xfrm>
            <a:off x="330622" y="6464369"/>
            <a:ext cx="3182218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it-IT" sz="1200" b="1" dirty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</a:rPr>
              <a:t>Fonte: </a:t>
            </a:r>
            <a:r>
              <a:rPr lang="it-IT" sz="1200" b="1" dirty="0" err="1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</a:rPr>
              <a:t>Assinform</a:t>
            </a:r>
            <a:r>
              <a:rPr lang="it-IT" sz="1200" b="1" dirty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</a:rPr>
              <a:t> / </a:t>
            </a:r>
            <a:r>
              <a:rPr lang="it-IT" sz="1200" b="1" dirty="0" err="1" smtClean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</a:rPr>
              <a:t>NetConsulting</a:t>
            </a:r>
            <a:r>
              <a:rPr lang="it-IT" sz="1200" b="1" dirty="0" smtClean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</a:rPr>
              <a:t>, Marzo  2015</a:t>
            </a:r>
            <a:endParaRPr lang="en-US" sz="1200" b="1" dirty="0">
              <a:solidFill>
                <a:schemeClr val="tx2">
                  <a:lumMod val="75000"/>
                </a:schemeClr>
              </a:solidFill>
              <a:latin typeface="Calibri" panose="020F0502020204030204" pitchFamily="34" charset="0"/>
            </a:endParaRPr>
          </a:p>
        </p:txBody>
      </p:sp>
      <p:sp>
        <p:nvSpPr>
          <p:cNvPr id="6" name="Fumetto 2 5"/>
          <p:cNvSpPr/>
          <p:nvPr/>
        </p:nvSpPr>
        <p:spPr bwMode="auto">
          <a:xfrm>
            <a:off x="5024439" y="1555988"/>
            <a:ext cx="4537074" cy="4753332"/>
          </a:xfrm>
          <a:prstGeom prst="wedgeRoundRectCallout">
            <a:avLst>
              <a:gd name="adj1" fmla="val -58698"/>
              <a:gd name="adj2" fmla="val -16934"/>
              <a:gd name="adj3" fmla="val 16667"/>
            </a:avLst>
          </a:prstGeom>
          <a:noFill/>
          <a:ln w="28575" cap="flat" cmpd="sng" algn="ctr">
            <a:solidFill>
              <a:schemeClr val="tx2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/>
          </a:sp3d>
          <a:extLst/>
        </p:spPr>
        <p:txBody>
          <a:bodyPr wrap="none"/>
          <a:lstStyle/>
          <a:p>
            <a:pPr algn="ctr" eaLnBrk="0" hangingPunct="0">
              <a:defRPr/>
            </a:pPr>
            <a:endParaRPr lang="it-IT">
              <a:latin typeface="Calibri" panose="020F0502020204030204" pitchFamily="34" charset="0"/>
            </a:endParaRPr>
          </a:p>
        </p:txBody>
      </p:sp>
      <p:graphicFrame>
        <p:nvGraphicFramePr>
          <p:cNvPr id="7" name="Grafico 2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6210219"/>
              </p:ext>
            </p:extLst>
          </p:nvPr>
        </p:nvGraphicFramePr>
        <p:xfrm>
          <a:off x="5240540" y="1491995"/>
          <a:ext cx="4251311" cy="461988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CasellaDiTesto 7"/>
          <p:cNvSpPr txBox="1"/>
          <p:nvPr/>
        </p:nvSpPr>
        <p:spPr bwMode="auto">
          <a:xfrm>
            <a:off x="5563837" y="2030163"/>
            <a:ext cx="772969" cy="40011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eaLnBrk="0" hangingPunct="0">
              <a:defRPr/>
            </a:pPr>
            <a:r>
              <a:rPr lang="it-IT" sz="2000" b="1" dirty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</a:rPr>
              <a:t>2.701</a:t>
            </a:r>
          </a:p>
        </p:txBody>
      </p:sp>
      <p:sp>
        <p:nvSpPr>
          <p:cNvPr id="9" name="CasellaDiTesto 8"/>
          <p:cNvSpPr txBox="1"/>
          <p:nvPr/>
        </p:nvSpPr>
        <p:spPr bwMode="auto">
          <a:xfrm>
            <a:off x="6933229" y="2012997"/>
            <a:ext cx="772969" cy="40011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eaLnBrk="0" hangingPunct="0">
              <a:defRPr/>
            </a:pPr>
            <a:r>
              <a:rPr lang="it-IT" sz="2000" b="1" dirty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</a:rPr>
              <a:t>2.705</a:t>
            </a:r>
          </a:p>
        </p:txBody>
      </p:sp>
      <p:sp>
        <p:nvSpPr>
          <p:cNvPr id="10" name="CasellaDiTesto 9"/>
          <p:cNvSpPr txBox="1"/>
          <p:nvPr/>
        </p:nvSpPr>
        <p:spPr bwMode="auto">
          <a:xfrm>
            <a:off x="6159998" y="1814263"/>
            <a:ext cx="761747" cy="36933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eaLnBrk="0" hangingPunct="0">
              <a:defRPr/>
            </a:pPr>
            <a:r>
              <a:rPr lang="it-IT" sz="1800" b="1" i="1" dirty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</a:rPr>
              <a:t>+0,1%</a:t>
            </a:r>
          </a:p>
        </p:txBody>
      </p:sp>
      <p:sp>
        <p:nvSpPr>
          <p:cNvPr id="11" name="CasellaDiTesto 10"/>
          <p:cNvSpPr txBox="1"/>
          <p:nvPr/>
        </p:nvSpPr>
        <p:spPr bwMode="auto">
          <a:xfrm>
            <a:off x="6342277" y="4327276"/>
            <a:ext cx="599844" cy="30777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eaLnBrk="0" hangingPunct="0">
              <a:defRPr/>
            </a:pPr>
            <a:r>
              <a:rPr lang="it-IT" b="1" dirty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</a:rPr>
              <a:t>-0,8%</a:t>
            </a:r>
          </a:p>
        </p:txBody>
      </p:sp>
      <p:sp>
        <p:nvSpPr>
          <p:cNvPr id="12" name="Figura a mano libera 11"/>
          <p:cNvSpPr/>
          <p:nvPr/>
        </p:nvSpPr>
        <p:spPr bwMode="auto">
          <a:xfrm flipV="1">
            <a:off x="6334224" y="4630488"/>
            <a:ext cx="615950" cy="185738"/>
          </a:xfrm>
          <a:custGeom>
            <a:avLst/>
            <a:gdLst>
              <a:gd name="connsiteX0" fmla="*/ 0 w 500742"/>
              <a:gd name="connsiteY0" fmla="*/ 174172 h 185057"/>
              <a:gd name="connsiteX1" fmla="*/ 250371 w 500742"/>
              <a:gd name="connsiteY1" fmla="*/ 0 h 185057"/>
              <a:gd name="connsiteX2" fmla="*/ 500742 w 500742"/>
              <a:gd name="connsiteY2" fmla="*/ 185057 h 1850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00742" h="185057">
                <a:moveTo>
                  <a:pt x="0" y="174172"/>
                </a:moveTo>
                <a:lnTo>
                  <a:pt x="250371" y="0"/>
                </a:lnTo>
                <a:lnTo>
                  <a:pt x="500742" y="185057"/>
                </a:lnTo>
              </a:path>
            </a:pathLst>
          </a:custGeom>
          <a:noFill/>
          <a:ln w="19050" cap="flat" cmpd="sng" algn="ctr">
            <a:solidFill>
              <a:schemeClr val="tx2">
                <a:lumMod val="40000"/>
                <a:lumOff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wrap="none"/>
          <a:lstStyle/>
          <a:p>
            <a:pPr algn="ctr" eaLnBrk="0" hangingPunct="0">
              <a:defRPr/>
            </a:pPr>
            <a:endParaRPr lang="it-IT">
              <a:latin typeface="Calibri" panose="020F0502020204030204" pitchFamily="34" charset="0"/>
            </a:endParaRPr>
          </a:p>
        </p:txBody>
      </p:sp>
      <p:sp>
        <p:nvSpPr>
          <p:cNvPr id="13" name="CasellaDiTesto 12"/>
          <p:cNvSpPr txBox="1"/>
          <p:nvPr/>
        </p:nvSpPr>
        <p:spPr bwMode="auto">
          <a:xfrm>
            <a:off x="6289550" y="3139826"/>
            <a:ext cx="726481" cy="30777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eaLnBrk="0" hangingPunct="0">
              <a:defRPr/>
            </a:pPr>
            <a:r>
              <a:rPr lang="it-IT" b="1" dirty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</a:rPr>
              <a:t>+12,4%</a:t>
            </a:r>
          </a:p>
        </p:txBody>
      </p:sp>
      <p:sp>
        <p:nvSpPr>
          <p:cNvPr id="14" name="Figura a mano libera 13"/>
          <p:cNvSpPr/>
          <p:nvPr/>
        </p:nvSpPr>
        <p:spPr bwMode="auto">
          <a:xfrm>
            <a:off x="6344022" y="3009651"/>
            <a:ext cx="617538" cy="185737"/>
          </a:xfrm>
          <a:custGeom>
            <a:avLst/>
            <a:gdLst>
              <a:gd name="connsiteX0" fmla="*/ 0 w 500742"/>
              <a:gd name="connsiteY0" fmla="*/ 174172 h 185057"/>
              <a:gd name="connsiteX1" fmla="*/ 250371 w 500742"/>
              <a:gd name="connsiteY1" fmla="*/ 0 h 185057"/>
              <a:gd name="connsiteX2" fmla="*/ 500742 w 500742"/>
              <a:gd name="connsiteY2" fmla="*/ 185057 h 1850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00742" h="185057">
                <a:moveTo>
                  <a:pt x="0" y="174172"/>
                </a:moveTo>
                <a:lnTo>
                  <a:pt x="250371" y="0"/>
                </a:lnTo>
                <a:lnTo>
                  <a:pt x="500742" y="185057"/>
                </a:lnTo>
              </a:path>
            </a:pathLst>
          </a:custGeom>
          <a:noFill/>
          <a:ln w="19050" cap="flat" cmpd="sng" algn="ctr">
            <a:solidFill>
              <a:schemeClr val="tx2">
                <a:lumMod val="40000"/>
                <a:lumOff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wrap="none"/>
          <a:lstStyle/>
          <a:p>
            <a:pPr algn="ctr" eaLnBrk="0" hangingPunct="0">
              <a:defRPr/>
            </a:pPr>
            <a:endParaRPr lang="it-IT">
              <a:latin typeface="Calibri" panose="020F0502020204030204" pitchFamily="34" charset="0"/>
            </a:endParaRPr>
          </a:p>
        </p:txBody>
      </p:sp>
      <p:cxnSp>
        <p:nvCxnSpPr>
          <p:cNvPr id="15" name="Connettore 2 14"/>
          <p:cNvCxnSpPr/>
          <p:nvPr/>
        </p:nvCxnSpPr>
        <p:spPr bwMode="auto">
          <a:xfrm flipV="1">
            <a:off x="6367835" y="2057151"/>
            <a:ext cx="669925" cy="238125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accent3">
                <a:lumMod val="50000"/>
              </a:schemeClr>
            </a:solidFill>
            <a:prstDash val="solid"/>
            <a:round/>
            <a:headEnd type="none" w="med" len="med"/>
            <a:tailEnd type="arrow"/>
          </a:ln>
          <a:effectLst/>
          <a:extLst/>
        </p:spPr>
      </p:cxnSp>
      <p:sp>
        <p:nvSpPr>
          <p:cNvPr id="17" name="CasellaDiTesto 16"/>
          <p:cNvSpPr txBox="1"/>
          <p:nvPr/>
        </p:nvSpPr>
        <p:spPr bwMode="auto">
          <a:xfrm>
            <a:off x="6171963" y="6407613"/>
            <a:ext cx="2415212" cy="28365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eaLnBrk="0" hangingPunct="0">
              <a:defRPr/>
            </a:pPr>
            <a:r>
              <a:rPr lang="it-IT" b="1" dirty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</a:rPr>
              <a:t>Valori in Milioni di Euro e in %</a:t>
            </a:r>
          </a:p>
        </p:txBody>
      </p:sp>
      <p:graphicFrame>
        <p:nvGraphicFramePr>
          <p:cNvPr id="18" name="Grafico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17820590"/>
              </p:ext>
            </p:extLst>
          </p:nvPr>
        </p:nvGraphicFramePr>
        <p:xfrm>
          <a:off x="55595" y="1631169"/>
          <a:ext cx="4968811" cy="47505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9" name="CasellaDiTesto 18"/>
          <p:cNvSpPr txBox="1"/>
          <p:nvPr/>
        </p:nvSpPr>
        <p:spPr bwMode="auto">
          <a:xfrm>
            <a:off x="555696" y="1805245"/>
            <a:ext cx="772969" cy="36875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eaLnBrk="0" hangingPunct="0">
              <a:defRPr/>
            </a:pPr>
            <a:r>
              <a:rPr lang="it-IT" sz="2000" b="1" dirty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</a:rPr>
              <a:t>5.332</a:t>
            </a:r>
          </a:p>
        </p:txBody>
      </p:sp>
      <p:sp>
        <p:nvSpPr>
          <p:cNvPr id="20" name="CasellaDiTesto 19"/>
          <p:cNvSpPr txBox="1"/>
          <p:nvPr/>
        </p:nvSpPr>
        <p:spPr bwMode="auto">
          <a:xfrm>
            <a:off x="2112240" y="1745259"/>
            <a:ext cx="772969" cy="36875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eaLnBrk="0" hangingPunct="0">
              <a:defRPr/>
            </a:pPr>
            <a:r>
              <a:rPr lang="it-IT" sz="2000" b="1" dirty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</a:rPr>
              <a:t>5.475</a:t>
            </a:r>
          </a:p>
        </p:txBody>
      </p:sp>
      <p:cxnSp>
        <p:nvCxnSpPr>
          <p:cNvPr id="21" name="Connettore 2 20"/>
          <p:cNvCxnSpPr/>
          <p:nvPr/>
        </p:nvCxnSpPr>
        <p:spPr bwMode="auto">
          <a:xfrm flipV="1">
            <a:off x="1422400" y="1876059"/>
            <a:ext cx="738188" cy="184348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accent3">
                <a:lumMod val="50000"/>
              </a:schemeClr>
            </a:solidFill>
            <a:prstDash val="solid"/>
            <a:round/>
            <a:headEnd type="none" w="med" len="med"/>
            <a:tailEnd type="arrow"/>
          </a:ln>
          <a:effectLst/>
          <a:extLst/>
        </p:spPr>
      </p:cxnSp>
      <p:sp>
        <p:nvSpPr>
          <p:cNvPr id="22" name="CasellaDiTesto 21"/>
          <p:cNvSpPr txBox="1"/>
          <p:nvPr/>
        </p:nvSpPr>
        <p:spPr bwMode="auto">
          <a:xfrm>
            <a:off x="1356645" y="1556792"/>
            <a:ext cx="761747" cy="34038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eaLnBrk="0" hangingPunct="0">
              <a:defRPr/>
            </a:pPr>
            <a:r>
              <a:rPr lang="it-IT" sz="1800" b="1" i="1" dirty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</a:rPr>
              <a:t>+2,7%</a:t>
            </a:r>
          </a:p>
        </p:txBody>
      </p:sp>
      <p:sp>
        <p:nvSpPr>
          <p:cNvPr id="23" name="CasellaDiTesto 22"/>
          <p:cNvSpPr txBox="1"/>
          <p:nvPr/>
        </p:nvSpPr>
        <p:spPr bwMode="auto">
          <a:xfrm>
            <a:off x="1437597" y="4983778"/>
            <a:ext cx="599844" cy="28365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eaLnBrk="0" hangingPunct="0">
              <a:defRPr/>
            </a:pPr>
            <a:r>
              <a:rPr lang="it-IT" b="1" dirty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</a:rPr>
              <a:t>-3,0%</a:t>
            </a:r>
          </a:p>
        </p:txBody>
      </p:sp>
      <p:sp>
        <p:nvSpPr>
          <p:cNvPr id="24" name="Figura a mano libera 23"/>
          <p:cNvSpPr/>
          <p:nvPr/>
        </p:nvSpPr>
        <p:spPr bwMode="auto">
          <a:xfrm flipV="1">
            <a:off x="1428750" y="5192998"/>
            <a:ext cx="617538" cy="171180"/>
          </a:xfrm>
          <a:custGeom>
            <a:avLst/>
            <a:gdLst>
              <a:gd name="connsiteX0" fmla="*/ 0 w 500742"/>
              <a:gd name="connsiteY0" fmla="*/ 174172 h 185057"/>
              <a:gd name="connsiteX1" fmla="*/ 250371 w 500742"/>
              <a:gd name="connsiteY1" fmla="*/ 0 h 185057"/>
              <a:gd name="connsiteX2" fmla="*/ 500742 w 500742"/>
              <a:gd name="connsiteY2" fmla="*/ 185057 h 1850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00742" h="185057">
                <a:moveTo>
                  <a:pt x="0" y="174172"/>
                </a:moveTo>
                <a:lnTo>
                  <a:pt x="250371" y="0"/>
                </a:lnTo>
                <a:lnTo>
                  <a:pt x="500742" y="185057"/>
                </a:lnTo>
              </a:path>
            </a:pathLst>
          </a:custGeom>
          <a:noFill/>
          <a:ln w="19050" cap="flat" cmpd="sng" algn="ctr">
            <a:solidFill>
              <a:schemeClr val="tx2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wrap="none"/>
          <a:lstStyle/>
          <a:p>
            <a:pPr algn="ctr" eaLnBrk="0" hangingPunct="0">
              <a:defRPr/>
            </a:pPr>
            <a:endParaRPr lang="it-IT">
              <a:latin typeface="Calibri" panose="020F0502020204030204" pitchFamily="34" charset="0"/>
            </a:endParaRPr>
          </a:p>
        </p:txBody>
      </p:sp>
      <p:sp>
        <p:nvSpPr>
          <p:cNvPr id="25" name="Figura a mano libera 24"/>
          <p:cNvSpPr/>
          <p:nvPr/>
        </p:nvSpPr>
        <p:spPr bwMode="auto">
          <a:xfrm>
            <a:off x="1428750" y="4499500"/>
            <a:ext cx="617538" cy="171180"/>
          </a:xfrm>
          <a:custGeom>
            <a:avLst/>
            <a:gdLst>
              <a:gd name="connsiteX0" fmla="*/ 0 w 500742"/>
              <a:gd name="connsiteY0" fmla="*/ 174172 h 185057"/>
              <a:gd name="connsiteX1" fmla="*/ 250371 w 500742"/>
              <a:gd name="connsiteY1" fmla="*/ 0 h 185057"/>
              <a:gd name="connsiteX2" fmla="*/ 500742 w 500742"/>
              <a:gd name="connsiteY2" fmla="*/ 185057 h 1850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00742" h="185057">
                <a:moveTo>
                  <a:pt x="0" y="174172"/>
                </a:moveTo>
                <a:lnTo>
                  <a:pt x="250371" y="0"/>
                </a:lnTo>
                <a:lnTo>
                  <a:pt x="500742" y="185057"/>
                </a:lnTo>
              </a:path>
            </a:pathLst>
          </a:custGeom>
          <a:noFill/>
          <a:ln w="19050" cap="flat" cmpd="sng" algn="ctr">
            <a:solidFill>
              <a:schemeClr val="accent3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wrap="none"/>
          <a:lstStyle/>
          <a:p>
            <a:pPr algn="ctr" eaLnBrk="0" hangingPunct="0">
              <a:defRPr/>
            </a:pPr>
            <a:endParaRPr lang="it-IT">
              <a:latin typeface="Calibri" panose="020F0502020204030204" pitchFamily="34" charset="0"/>
            </a:endParaRPr>
          </a:p>
        </p:txBody>
      </p:sp>
      <p:sp>
        <p:nvSpPr>
          <p:cNvPr id="26" name="CasellaDiTesto 25"/>
          <p:cNvSpPr txBox="1"/>
          <p:nvPr/>
        </p:nvSpPr>
        <p:spPr bwMode="auto">
          <a:xfrm>
            <a:off x="1419964" y="4585821"/>
            <a:ext cx="635109" cy="28365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eaLnBrk="0" hangingPunct="0">
              <a:defRPr/>
            </a:pPr>
            <a:r>
              <a:rPr lang="it-IT" b="1" dirty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</a:rPr>
              <a:t>+2,3%</a:t>
            </a:r>
          </a:p>
        </p:txBody>
      </p:sp>
      <p:sp>
        <p:nvSpPr>
          <p:cNvPr id="27" name="CasellaDiTesto 26"/>
          <p:cNvSpPr txBox="1"/>
          <p:nvPr/>
        </p:nvSpPr>
        <p:spPr bwMode="auto">
          <a:xfrm>
            <a:off x="1419964" y="3173953"/>
            <a:ext cx="635109" cy="28365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eaLnBrk="0" hangingPunct="0">
              <a:defRPr/>
            </a:pPr>
            <a:r>
              <a:rPr lang="it-IT" b="1" dirty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</a:rPr>
              <a:t>+3,7%</a:t>
            </a:r>
          </a:p>
        </p:txBody>
      </p:sp>
      <p:sp>
        <p:nvSpPr>
          <p:cNvPr id="28" name="Figura a mano libera 27"/>
          <p:cNvSpPr/>
          <p:nvPr/>
        </p:nvSpPr>
        <p:spPr bwMode="auto">
          <a:xfrm>
            <a:off x="1428750" y="3106651"/>
            <a:ext cx="617538" cy="171180"/>
          </a:xfrm>
          <a:custGeom>
            <a:avLst/>
            <a:gdLst>
              <a:gd name="connsiteX0" fmla="*/ 0 w 500742"/>
              <a:gd name="connsiteY0" fmla="*/ 174172 h 185057"/>
              <a:gd name="connsiteX1" fmla="*/ 250371 w 500742"/>
              <a:gd name="connsiteY1" fmla="*/ 0 h 185057"/>
              <a:gd name="connsiteX2" fmla="*/ 500742 w 500742"/>
              <a:gd name="connsiteY2" fmla="*/ 185057 h 1850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00742" h="185057">
                <a:moveTo>
                  <a:pt x="0" y="174172"/>
                </a:moveTo>
                <a:lnTo>
                  <a:pt x="250371" y="0"/>
                </a:lnTo>
                <a:lnTo>
                  <a:pt x="500742" y="185057"/>
                </a:lnTo>
              </a:path>
            </a:pathLst>
          </a:custGeom>
          <a:noFill/>
          <a:ln w="19050" cap="flat" cmpd="sng" algn="ctr">
            <a:solidFill>
              <a:schemeClr val="tx2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wrap="none"/>
          <a:lstStyle/>
          <a:p>
            <a:pPr algn="ctr" eaLnBrk="0" hangingPunct="0">
              <a:defRPr/>
            </a:pPr>
            <a:endParaRPr lang="it-IT">
              <a:latin typeface="Calibri" panose="020F0502020204030204" pitchFamily="34" charset="0"/>
            </a:endParaRPr>
          </a:p>
        </p:txBody>
      </p:sp>
      <p:sp>
        <p:nvSpPr>
          <p:cNvPr id="30" name="CasellaDiTesto 29"/>
          <p:cNvSpPr txBox="1"/>
          <p:nvPr/>
        </p:nvSpPr>
        <p:spPr bwMode="auto">
          <a:xfrm>
            <a:off x="3755129" y="1588730"/>
            <a:ext cx="772968" cy="40011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eaLnBrk="0" hangingPunct="0">
              <a:defRPr/>
            </a:pPr>
            <a:r>
              <a:rPr lang="it-IT" sz="2000" b="1" dirty="0" smtClean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</a:rPr>
              <a:t>5.703</a:t>
            </a:r>
            <a:endParaRPr lang="it-IT" sz="2000" b="1" dirty="0">
              <a:solidFill>
                <a:schemeClr val="tx2">
                  <a:lumMod val="75000"/>
                </a:schemeClr>
              </a:solidFill>
              <a:latin typeface="Calibri" panose="020F0502020204030204" pitchFamily="34" charset="0"/>
            </a:endParaRPr>
          </a:p>
        </p:txBody>
      </p:sp>
      <p:cxnSp>
        <p:nvCxnSpPr>
          <p:cNvPr id="31" name="Connettore 2 30"/>
          <p:cNvCxnSpPr/>
          <p:nvPr/>
        </p:nvCxnSpPr>
        <p:spPr bwMode="auto">
          <a:xfrm flipV="1">
            <a:off x="2990676" y="1788815"/>
            <a:ext cx="738188" cy="200025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accent3">
                <a:lumMod val="50000"/>
              </a:schemeClr>
            </a:solidFill>
            <a:prstDash val="solid"/>
            <a:round/>
            <a:headEnd type="none" w="med" len="med"/>
            <a:tailEnd type="arrow"/>
          </a:ln>
          <a:effectLst/>
          <a:extLst/>
        </p:spPr>
      </p:cxnSp>
      <p:sp>
        <p:nvSpPr>
          <p:cNvPr id="32" name="CasellaDiTesto 31"/>
          <p:cNvSpPr txBox="1"/>
          <p:nvPr/>
        </p:nvSpPr>
        <p:spPr bwMode="auto">
          <a:xfrm>
            <a:off x="2924921" y="1520528"/>
            <a:ext cx="761747" cy="36933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eaLnBrk="0" hangingPunct="0">
              <a:defRPr/>
            </a:pPr>
            <a:r>
              <a:rPr lang="it-IT" sz="1800" b="1" i="1" dirty="0" smtClean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</a:rPr>
              <a:t>+4,2%</a:t>
            </a:r>
            <a:endParaRPr lang="it-IT" sz="1800" b="1" i="1" dirty="0">
              <a:solidFill>
                <a:schemeClr val="tx2">
                  <a:lumMod val="75000"/>
                </a:schemeClr>
              </a:solidFill>
              <a:latin typeface="Calibri" panose="020F0502020204030204" pitchFamily="34" charset="0"/>
            </a:endParaRPr>
          </a:p>
        </p:txBody>
      </p:sp>
      <p:sp>
        <p:nvSpPr>
          <p:cNvPr id="33" name="CasellaDiTesto 32"/>
          <p:cNvSpPr txBox="1"/>
          <p:nvPr/>
        </p:nvSpPr>
        <p:spPr bwMode="auto">
          <a:xfrm>
            <a:off x="3013812" y="4844255"/>
            <a:ext cx="599844" cy="30777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eaLnBrk="0" hangingPunct="0">
              <a:defRPr/>
            </a:pPr>
            <a:r>
              <a:rPr lang="it-IT" b="1" dirty="0" smtClean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</a:rPr>
              <a:t>-0,9%</a:t>
            </a:r>
            <a:endParaRPr lang="it-IT" b="1" dirty="0">
              <a:solidFill>
                <a:schemeClr val="tx2">
                  <a:lumMod val="75000"/>
                </a:schemeClr>
              </a:solidFill>
              <a:latin typeface="Calibri" panose="020F0502020204030204" pitchFamily="34" charset="0"/>
            </a:endParaRPr>
          </a:p>
        </p:txBody>
      </p:sp>
      <p:sp>
        <p:nvSpPr>
          <p:cNvPr id="34" name="Figura a mano libera 33"/>
          <p:cNvSpPr/>
          <p:nvPr/>
        </p:nvSpPr>
        <p:spPr bwMode="auto">
          <a:xfrm flipV="1">
            <a:off x="3004964" y="5071268"/>
            <a:ext cx="617538" cy="185737"/>
          </a:xfrm>
          <a:custGeom>
            <a:avLst/>
            <a:gdLst>
              <a:gd name="connsiteX0" fmla="*/ 0 w 500742"/>
              <a:gd name="connsiteY0" fmla="*/ 174172 h 185057"/>
              <a:gd name="connsiteX1" fmla="*/ 250371 w 500742"/>
              <a:gd name="connsiteY1" fmla="*/ 0 h 185057"/>
              <a:gd name="connsiteX2" fmla="*/ 500742 w 500742"/>
              <a:gd name="connsiteY2" fmla="*/ 185057 h 1850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00742" h="185057">
                <a:moveTo>
                  <a:pt x="0" y="174172"/>
                </a:moveTo>
                <a:lnTo>
                  <a:pt x="250371" y="0"/>
                </a:lnTo>
                <a:lnTo>
                  <a:pt x="500742" y="185057"/>
                </a:lnTo>
              </a:path>
            </a:pathLst>
          </a:custGeom>
          <a:noFill/>
          <a:ln w="19050" cap="flat" cmpd="sng" algn="ctr">
            <a:solidFill>
              <a:schemeClr val="tx2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wrap="none"/>
          <a:lstStyle/>
          <a:p>
            <a:pPr algn="ctr" eaLnBrk="0" hangingPunct="0">
              <a:defRPr/>
            </a:pPr>
            <a:endParaRPr lang="it-IT">
              <a:latin typeface="Calibri" panose="020F0502020204030204" pitchFamily="34" charset="0"/>
            </a:endParaRPr>
          </a:p>
        </p:txBody>
      </p:sp>
      <p:sp>
        <p:nvSpPr>
          <p:cNvPr id="35" name="Figura a mano libera 34"/>
          <p:cNvSpPr/>
          <p:nvPr/>
        </p:nvSpPr>
        <p:spPr bwMode="auto">
          <a:xfrm>
            <a:off x="3004964" y="4318793"/>
            <a:ext cx="617538" cy="185737"/>
          </a:xfrm>
          <a:custGeom>
            <a:avLst/>
            <a:gdLst>
              <a:gd name="connsiteX0" fmla="*/ 0 w 500742"/>
              <a:gd name="connsiteY0" fmla="*/ 174172 h 185057"/>
              <a:gd name="connsiteX1" fmla="*/ 250371 w 500742"/>
              <a:gd name="connsiteY1" fmla="*/ 0 h 185057"/>
              <a:gd name="connsiteX2" fmla="*/ 500742 w 500742"/>
              <a:gd name="connsiteY2" fmla="*/ 185057 h 1850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00742" h="185057">
                <a:moveTo>
                  <a:pt x="0" y="174172"/>
                </a:moveTo>
                <a:lnTo>
                  <a:pt x="250371" y="0"/>
                </a:lnTo>
                <a:lnTo>
                  <a:pt x="500742" y="185057"/>
                </a:lnTo>
              </a:path>
            </a:pathLst>
          </a:custGeom>
          <a:noFill/>
          <a:ln w="19050" cap="flat" cmpd="sng" algn="ctr">
            <a:solidFill>
              <a:schemeClr val="accent3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wrap="none"/>
          <a:lstStyle/>
          <a:p>
            <a:pPr algn="ctr" eaLnBrk="0" hangingPunct="0">
              <a:defRPr/>
            </a:pPr>
            <a:endParaRPr lang="it-IT">
              <a:latin typeface="Calibri" panose="020F0502020204030204" pitchFamily="34" charset="0"/>
            </a:endParaRPr>
          </a:p>
        </p:txBody>
      </p:sp>
      <p:sp>
        <p:nvSpPr>
          <p:cNvPr id="36" name="CasellaDiTesto 35"/>
          <p:cNvSpPr txBox="1"/>
          <p:nvPr/>
        </p:nvSpPr>
        <p:spPr bwMode="auto">
          <a:xfrm>
            <a:off x="2996178" y="4412455"/>
            <a:ext cx="635109" cy="30777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eaLnBrk="0" hangingPunct="0">
              <a:defRPr/>
            </a:pPr>
            <a:r>
              <a:rPr lang="it-IT" b="1" dirty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</a:rPr>
              <a:t>+</a:t>
            </a:r>
            <a:r>
              <a:rPr lang="it-IT" b="1" dirty="0" smtClean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</a:rPr>
              <a:t>2,4%</a:t>
            </a:r>
            <a:endParaRPr lang="it-IT" b="1" dirty="0">
              <a:solidFill>
                <a:schemeClr val="tx2">
                  <a:lumMod val="75000"/>
                </a:schemeClr>
              </a:solidFill>
              <a:latin typeface="Calibri" panose="020F0502020204030204" pitchFamily="34" charset="0"/>
            </a:endParaRPr>
          </a:p>
        </p:txBody>
      </p:sp>
      <p:sp>
        <p:nvSpPr>
          <p:cNvPr id="37" name="CasellaDiTesto 36"/>
          <p:cNvSpPr txBox="1"/>
          <p:nvPr/>
        </p:nvSpPr>
        <p:spPr bwMode="auto">
          <a:xfrm>
            <a:off x="2996179" y="2880518"/>
            <a:ext cx="635109" cy="30777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eaLnBrk="0" hangingPunct="0">
              <a:defRPr/>
            </a:pPr>
            <a:r>
              <a:rPr lang="it-IT" b="1" dirty="0" smtClean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</a:rPr>
              <a:t>+5,4%</a:t>
            </a:r>
            <a:endParaRPr lang="it-IT" b="1" dirty="0">
              <a:solidFill>
                <a:schemeClr val="tx2">
                  <a:lumMod val="75000"/>
                </a:schemeClr>
              </a:solidFill>
              <a:latin typeface="Calibri" panose="020F0502020204030204" pitchFamily="34" charset="0"/>
            </a:endParaRPr>
          </a:p>
        </p:txBody>
      </p:sp>
      <p:sp>
        <p:nvSpPr>
          <p:cNvPr id="38" name="Figura a mano libera 37"/>
          <p:cNvSpPr/>
          <p:nvPr/>
        </p:nvSpPr>
        <p:spPr bwMode="auto">
          <a:xfrm>
            <a:off x="3004964" y="2807493"/>
            <a:ext cx="617538" cy="185737"/>
          </a:xfrm>
          <a:custGeom>
            <a:avLst/>
            <a:gdLst>
              <a:gd name="connsiteX0" fmla="*/ 0 w 500742"/>
              <a:gd name="connsiteY0" fmla="*/ 174172 h 185057"/>
              <a:gd name="connsiteX1" fmla="*/ 250371 w 500742"/>
              <a:gd name="connsiteY1" fmla="*/ 0 h 185057"/>
              <a:gd name="connsiteX2" fmla="*/ 500742 w 500742"/>
              <a:gd name="connsiteY2" fmla="*/ 185057 h 1850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00742" h="185057">
                <a:moveTo>
                  <a:pt x="0" y="174172"/>
                </a:moveTo>
                <a:lnTo>
                  <a:pt x="250371" y="0"/>
                </a:lnTo>
                <a:lnTo>
                  <a:pt x="500742" y="185057"/>
                </a:lnTo>
              </a:path>
            </a:pathLst>
          </a:custGeom>
          <a:noFill/>
          <a:ln w="19050" cap="flat" cmpd="sng" algn="ctr">
            <a:solidFill>
              <a:schemeClr val="tx2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wrap="none"/>
          <a:lstStyle/>
          <a:p>
            <a:pPr algn="ctr" eaLnBrk="0" hangingPunct="0">
              <a:defRPr/>
            </a:pPr>
            <a:endParaRPr lang="it-IT">
              <a:latin typeface="Calibri" panose="020F0502020204030204" pitchFamily="34" charset="0"/>
            </a:endParaRPr>
          </a:p>
        </p:txBody>
      </p:sp>
      <p:sp>
        <p:nvSpPr>
          <p:cNvPr id="39" name="CasellaDiTesto 38"/>
          <p:cNvSpPr txBox="1"/>
          <p:nvPr/>
        </p:nvSpPr>
        <p:spPr bwMode="auto">
          <a:xfrm>
            <a:off x="8300141" y="1616868"/>
            <a:ext cx="772969" cy="40011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eaLnBrk="0" hangingPunct="0">
              <a:defRPr/>
            </a:pPr>
            <a:r>
              <a:rPr lang="it-IT" sz="2000" b="1" dirty="0" smtClean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</a:rPr>
              <a:t>2.755</a:t>
            </a:r>
            <a:endParaRPr lang="it-IT" sz="2000" b="1" dirty="0">
              <a:solidFill>
                <a:schemeClr val="tx2">
                  <a:lumMod val="75000"/>
                </a:schemeClr>
              </a:solidFill>
              <a:latin typeface="Calibri" panose="020F0502020204030204" pitchFamily="34" charset="0"/>
            </a:endParaRPr>
          </a:p>
        </p:txBody>
      </p:sp>
      <p:sp>
        <p:nvSpPr>
          <p:cNvPr id="40" name="CasellaDiTesto 39"/>
          <p:cNvSpPr txBox="1"/>
          <p:nvPr/>
        </p:nvSpPr>
        <p:spPr bwMode="auto">
          <a:xfrm>
            <a:off x="7553475" y="1628800"/>
            <a:ext cx="761747" cy="36933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eaLnBrk="0" hangingPunct="0">
              <a:defRPr/>
            </a:pPr>
            <a:r>
              <a:rPr lang="it-IT" sz="1800" b="1" i="1" dirty="0" smtClean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</a:rPr>
              <a:t>+1,8%</a:t>
            </a:r>
            <a:endParaRPr lang="it-IT" sz="1800" b="1" i="1" dirty="0">
              <a:solidFill>
                <a:schemeClr val="tx2">
                  <a:lumMod val="75000"/>
                </a:schemeClr>
              </a:solidFill>
              <a:latin typeface="Calibri" panose="020F0502020204030204" pitchFamily="34" charset="0"/>
            </a:endParaRPr>
          </a:p>
        </p:txBody>
      </p:sp>
      <p:sp>
        <p:nvSpPr>
          <p:cNvPr id="41" name="CasellaDiTesto 40"/>
          <p:cNvSpPr txBox="1"/>
          <p:nvPr/>
        </p:nvSpPr>
        <p:spPr bwMode="auto">
          <a:xfrm>
            <a:off x="7718121" y="4489177"/>
            <a:ext cx="635109" cy="30777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eaLnBrk="0" hangingPunct="0">
              <a:defRPr/>
            </a:pPr>
            <a:r>
              <a:rPr lang="it-IT" b="1" dirty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</a:rPr>
              <a:t>+</a:t>
            </a:r>
            <a:r>
              <a:rPr lang="it-IT" b="1" dirty="0" smtClean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</a:rPr>
              <a:t>0,8</a:t>
            </a:r>
            <a:r>
              <a:rPr lang="it-IT" b="1" dirty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</a:rPr>
              <a:t>%</a:t>
            </a:r>
          </a:p>
        </p:txBody>
      </p:sp>
      <p:sp>
        <p:nvSpPr>
          <p:cNvPr id="42" name="Figura a mano libera 41"/>
          <p:cNvSpPr/>
          <p:nvPr/>
        </p:nvSpPr>
        <p:spPr bwMode="auto">
          <a:xfrm>
            <a:off x="7727701" y="4335017"/>
            <a:ext cx="615950" cy="185738"/>
          </a:xfrm>
          <a:custGeom>
            <a:avLst/>
            <a:gdLst>
              <a:gd name="connsiteX0" fmla="*/ 0 w 500742"/>
              <a:gd name="connsiteY0" fmla="*/ 174172 h 185057"/>
              <a:gd name="connsiteX1" fmla="*/ 250371 w 500742"/>
              <a:gd name="connsiteY1" fmla="*/ 0 h 185057"/>
              <a:gd name="connsiteX2" fmla="*/ 500742 w 500742"/>
              <a:gd name="connsiteY2" fmla="*/ 185057 h 1850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00742" h="185057">
                <a:moveTo>
                  <a:pt x="0" y="174172"/>
                </a:moveTo>
                <a:lnTo>
                  <a:pt x="250371" y="0"/>
                </a:lnTo>
                <a:lnTo>
                  <a:pt x="500742" y="185057"/>
                </a:lnTo>
              </a:path>
            </a:pathLst>
          </a:custGeom>
          <a:noFill/>
          <a:ln w="19050" cap="flat" cmpd="sng" algn="ctr">
            <a:solidFill>
              <a:schemeClr val="tx2">
                <a:lumMod val="40000"/>
                <a:lumOff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wrap="none"/>
          <a:lstStyle/>
          <a:p>
            <a:pPr algn="ctr" eaLnBrk="0" hangingPunct="0">
              <a:defRPr/>
            </a:pPr>
            <a:endParaRPr lang="it-IT">
              <a:latin typeface="Calibri" panose="020F0502020204030204" pitchFamily="34" charset="0"/>
            </a:endParaRPr>
          </a:p>
        </p:txBody>
      </p:sp>
      <p:sp>
        <p:nvSpPr>
          <p:cNvPr id="43" name="CasellaDiTesto 42"/>
          <p:cNvSpPr txBox="1"/>
          <p:nvPr/>
        </p:nvSpPr>
        <p:spPr bwMode="auto">
          <a:xfrm>
            <a:off x="7683027" y="3043782"/>
            <a:ext cx="726481" cy="30777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eaLnBrk="0" hangingPunct="0">
              <a:defRPr/>
            </a:pPr>
            <a:r>
              <a:rPr lang="it-IT" b="1" dirty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</a:rPr>
              <a:t>+</a:t>
            </a:r>
            <a:r>
              <a:rPr lang="it-IT" b="1" dirty="0" smtClean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</a:rPr>
              <a:t>13,8%</a:t>
            </a:r>
            <a:endParaRPr lang="it-IT" b="1" dirty="0">
              <a:solidFill>
                <a:schemeClr val="tx2">
                  <a:lumMod val="75000"/>
                </a:schemeClr>
              </a:solidFill>
              <a:latin typeface="Calibri" panose="020F0502020204030204" pitchFamily="34" charset="0"/>
            </a:endParaRPr>
          </a:p>
        </p:txBody>
      </p:sp>
      <p:sp>
        <p:nvSpPr>
          <p:cNvPr id="44" name="Figura a mano libera 43"/>
          <p:cNvSpPr/>
          <p:nvPr/>
        </p:nvSpPr>
        <p:spPr bwMode="auto">
          <a:xfrm>
            <a:off x="7737499" y="2913607"/>
            <a:ext cx="617538" cy="185737"/>
          </a:xfrm>
          <a:custGeom>
            <a:avLst/>
            <a:gdLst>
              <a:gd name="connsiteX0" fmla="*/ 0 w 500742"/>
              <a:gd name="connsiteY0" fmla="*/ 174172 h 185057"/>
              <a:gd name="connsiteX1" fmla="*/ 250371 w 500742"/>
              <a:gd name="connsiteY1" fmla="*/ 0 h 185057"/>
              <a:gd name="connsiteX2" fmla="*/ 500742 w 500742"/>
              <a:gd name="connsiteY2" fmla="*/ 185057 h 1850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00742" h="185057">
                <a:moveTo>
                  <a:pt x="0" y="174172"/>
                </a:moveTo>
                <a:lnTo>
                  <a:pt x="250371" y="0"/>
                </a:lnTo>
                <a:lnTo>
                  <a:pt x="500742" y="185057"/>
                </a:lnTo>
              </a:path>
            </a:pathLst>
          </a:custGeom>
          <a:noFill/>
          <a:ln w="19050" cap="flat" cmpd="sng" algn="ctr">
            <a:solidFill>
              <a:schemeClr val="tx2">
                <a:lumMod val="40000"/>
                <a:lumOff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wrap="none"/>
          <a:lstStyle/>
          <a:p>
            <a:pPr algn="ctr" eaLnBrk="0" hangingPunct="0">
              <a:defRPr/>
            </a:pPr>
            <a:endParaRPr lang="it-IT">
              <a:latin typeface="Calibri" panose="020F0502020204030204" pitchFamily="34" charset="0"/>
            </a:endParaRPr>
          </a:p>
        </p:txBody>
      </p:sp>
      <p:cxnSp>
        <p:nvCxnSpPr>
          <p:cNvPr id="45" name="Connettore 2 44"/>
          <p:cNvCxnSpPr/>
          <p:nvPr/>
        </p:nvCxnSpPr>
        <p:spPr bwMode="auto">
          <a:xfrm flipV="1">
            <a:off x="7667451" y="1961107"/>
            <a:ext cx="669925" cy="238125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accent3">
                <a:lumMod val="50000"/>
              </a:schemeClr>
            </a:solidFill>
            <a:prstDash val="solid"/>
            <a:round/>
            <a:headEnd type="none" w="med" len="med"/>
            <a:tailEnd type="arrow"/>
          </a:ln>
          <a:effectLst/>
          <a:extLst/>
        </p:spPr>
      </p:cxnSp>
    </p:spTree>
    <p:extLst>
      <p:ext uri="{BB962C8B-B14F-4D97-AF65-F5344CB8AC3E}">
        <p14:creationId xmlns:p14="http://schemas.microsoft.com/office/powerpoint/2010/main" val="28253323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tangolo 3"/>
          <p:cNvSpPr/>
          <p:nvPr/>
        </p:nvSpPr>
        <p:spPr bwMode="auto">
          <a:xfrm>
            <a:off x="1856656" y="1268760"/>
            <a:ext cx="7920880" cy="266429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it-IT" dirty="0" smtClean="0"/>
          </a:p>
        </p:txBody>
      </p:sp>
      <p:sp>
        <p:nvSpPr>
          <p:cNvPr id="5" name="Rettangolo 4"/>
          <p:cNvSpPr/>
          <p:nvPr/>
        </p:nvSpPr>
        <p:spPr bwMode="auto">
          <a:xfrm>
            <a:off x="272480" y="1412776"/>
            <a:ext cx="9361040" cy="5256584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it-IT" dirty="0" smtClean="0"/>
          </a:p>
        </p:txBody>
      </p:sp>
      <p:sp>
        <p:nvSpPr>
          <p:cNvPr id="54" name="Titolo 1"/>
          <p:cNvSpPr txBox="1">
            <a:spLocks/>
          </p:cNvSpPr>
          <p:nvPr/>
        </p:nvSpPr>
        <p:spPr>
          <a:xfrm>
            <a:off x="425913" y="332656"/>
            <a:ext cx="9711663" cy="914400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kumimoji="1" sz="2800" b="1">
                <a:solidFill>
                  <a:schemeClr val="tx2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kumimoji="1" sz="2800" b="1">
                <a:solidFill>
                  <a:srgbClr val="0000CC"/>
                </a:solidFill>
                <a:latin typeface="Arial" charset="0"/>
              </a:defRPr>
            </a:lvl2pPr>
            <a:lvl3pPr algn="l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kumimoji="1" sz="2800" b="1">
                <a:solidFill>
                  <a:srgbClr val="0000CC"/>
                </a:solidFill>
                <a:latin typeface="Arial" charset="0"/>
              </a:defRPr>
            </a:lvl3pPr>
            <a:lvl4pPr algn="l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kumimoji="1" sz="2800" b="1">
                <a:solidFill>
                  <a:srgbClr val="0000CC"/>
                </a:solidFill>
                <a:latin typeface="Arial" charset="0"/>
              </a:defRPr>
            </a:lvl4pPr>
            <a:lvl5pPr algn="l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kumimoji="1" sz="2800" b="1">
                <a:solidFill>
                  <a:srgbClr val="0000CC"/>
                </a:solidFill>
                <a:latin typeface="Arial" charset="0"/>
              </a:defRPr>
            </a:lvl5pPr>
            <a:lvl6pPr marL="457200" algn="l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kumimoji="1" sz="2800" b="1">
                <a:solidFill>
                  <a:srgbClr val="0000CC"/>
                </a:solidFill>
                <a:latin typeface="Arial" charset="0"/>
              </a:defRPr>
            </a:lvl6pPr>
            <a:lvl7pPr marL="914400" algn="l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kumimoji="1" sz="2800" b="1">
                <a:solidFill>
                  <a:srgbClr val="0000CC"/>
                </a:solidFill>
                <a:latin typeface="Arial" charset="0"/>
              </a:defRPr>
            </a:lvl7pPr>
            <a:lvl8pPr marL="1371600" algn="l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kumimoji="1" sz="2800" b="1">
                <a:solidFill>
                  <a:srgbClr val="0000CC"/>
                </a:solidFill>
                <a:latin typeface="Arial" charset="0"/>
              </a:defRPr>
            </a:lvl8pPr>
            <a:lvl9pPr marL="1828800" algn="l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kumimoji="1" sz="2800" b="1">
                <a:solidFill>
                  <a:srgbClr val="0000CC"/>
                </a:solidFill>
                <a:latin typeface="Arial" charset="0"/>
              </a:defRPr>
            </a:lvl9pPr>
          </a:lstStyle>
          <a:p>
            <a:r>
              <a:rPr lang="it-IT" sz="3200" dirty="0" smtClean="0">
                <a:solidFill>
                  <a:schemeClr val="bg1"/>
                </a:solidFill>
                <a:latin typeface="Futura Md" charset="0"/>
              </a:rPr>
              <a:t>I principali servizi ICT</a:t>
            </a:r>
            <a:endParaRPr lang="it-IT" sz="3200" dirty="0">
              <a:solidFill>
                <a:schemeClr val="bg1"/>
              </a:solidFill>
              <a:latin typeface="Futura Md" charset="0"/>
            </a:endParaRPr>
          </a:p>
        </p:txBody>
      </p:sp>
      <p:sp>
        <p:nvSpPr>
          <p:cNvPr id="104" name="Text Box 14"/>
          <p:cNvSpPr txBox="1">
            <a:spLocks noChangeArrowheads="1"/>
          </p:cNvSpPr>
          <p:nvPr/>
        </p:nvSpPr>
        <p:spPr bwMode="auto">
          <a:xfrm>
            <a:off x="330622" y="6309320"/>
            <a:ext cx="3182218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it-IT" sz="1200" b="1" dirty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</a:rPr>
              <a:t>Fonte: </a:t>
            </a:r>
            <a:r>
              <a:rPr lang="it-IT" sz="1200" b="1" dirty="0" err="1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</a:rPr>
              <a:t>Assinform</a:t>
            </a:r>
            <a:r>
              <a:rPr lang="it-IT" sz="1200" b="1" dirty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</a:rPr>
              <a:t> / </a:t>
            </a:r>
            <a:r>
              <a:rPr lang="it-IT" sz="1200" b="1" dirty="0" err="1" smtClean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</a:rPr>
              <a:t>NetConsulting</a:t>
            </a:r>
            <a:r>
              <a:rPr lang="it-IT" sz="1200" b="1" dirty="0" smtClean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</a:rPr>
              <a:t>, Marzo  2015</a:t>
            </a:r>
            <a:endParaRPr lang="en-US" sz="1200" b="1" dirty="0">
              <a:solidFill>
                <a:schemeClr val="tx2">
                  <a:lumMod val="75000"/>
                </a:schemeClr>
              </a:solidFill>
              <a:latin typeface="Calibri" panose="020F0502020204030204" pitchFamily="34" charset="0"/>
            </a:endParaRPr>
          </a:p>
        </p:txBody>
      </p:sp>
      <p:sp>
        <p:nvSpPr>
          <p:cNvPr id="6" name="CasellaDiTesto 5"/>
          <p:cNvSpPr txBox="1"/>
          <p:nvPr/>
        </p:nvSpPr>
        <p:spPr bwMode="auto">
          <a:xfrm>
            <a:off x="2609796" y="1537047"/>
            <a:ext cx="2415212" cy="30777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eaLnBrk="0" hangingPunct="0">
              <a:defRPr/>
            </a:pPr>
            <a:r>
              <a:rPr lang="it-IT" b="1" dirty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</a:rPr>
              <a:t>Valori in Milioni di Euro e in %</a:t>
            </a:r>
          </a:p>
        </p:txBody>
      </p:sp>
      <p:graphicFrame>
        <p:nvGraphicFramePr>
          <p:cNvPr id="7" name="Grafico 3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05636890"/>
              </p:ext>
            </p:extLst>
          </p:nvPr>
        </p:nvGraphicFramePr>
        <p:xfrm>
          <a:off x="200472" y="1484784"/>
          <a:ext cx="9361039" cy="446447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Figura a mano libera 7"/>
          <p:cNvSpPr/>
          <p:nvPr/>
        </p:nvSpPr>
        <p:spPr bwMode="auto">
          <a:xfrm flipV="1">
            <a:off x="844550" y="2039193"/>
            <a:ext cx="449263" cy="93663"/>
          </a:xfrm>
          <a:custGeom>
            <a:avLst/>
            <a:gdLst>
              <a:gd name="connsiteX0" fmla="*/ 0 w 500742"/>
              <a:gd name="connsiteY0" fmla="*/ 174172 h 185057"/>
              <a:gd name="connsiteX1" fmla="*/ 250371 w 500742"/>
              <a:gd name="connsiteY1" fmla="*/ 0 h 185057"/>
              <a:gd name="connsiteX2" fmla="*/ 500742 w 500742"/>
              <a:gd name="connsiteY2" fmla="*/ 185057 h 1850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00742" h="185057">
                <a:moveTo>
                  <a:pt x="0" y="174172"/>
                </a:moveTo>
                <a:lnTo>
                  <a:pt x="250371" y="0"/>
                </a:lnTo>
                <a:lnTo>
                  <a:pt x="500742" y="185057"/>
                </a:lnTo>
              </a:path>
            </a:pathLst>
          </a:custGeom>
          <a:noFill/>
          <a:ln w="19050" cap="flat" cmpd="sng" algn="ctr">
            <a:solidFill>
              <a:schemeClr val="accent6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wrap="none"/>
          <a:lstStyle/>
          <a:p>
            <a:pPr algn="ctr" eaLnBrk="0" hangingPunct="0">
              <a:defRPr/>
            </a:pPr>
            <a:endParaRPr lang="it-IT">
              <a:latin typeface="Calibri" panose="020F0502020204030204" pitchFamily="34" charset="0"/>
            </a:endParaRPr>
          </a:p>
        </p:txBody>
      </p:sp>
      <p:sp>
        <p:nvSpPr>
          <p:cNvPr id="9" name="CasellaDiTesto 8"/>
          <p:cNvSpPr txBox="1"/>
          <p:nvPr/>
        </p:nvSpPr>
        <p:spPr bwMode="auto">
          <a:xfrm>
            <a:off x="753558" y="1783849"/>
            <a:ext cx="657552" cy="33855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eaLnBrk="0" hangingPunct="0">
              <a:defRPr/>
            </a:pPr>
            <a:r>
              <a:rPr lang="it-IT" sz="1600" b="1" dirty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</a:rPr>
              <a:t>-</a:t>
            </a:r>
            <a:r>
              <a:rPr lang="it-IT" sz="1600" b="1" dirty="0" smtClean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</a:rPr>
              <a:t>3,8%</a:t>
            </a:r>
            <a:endParaRPr lang="it-IT" sz="1600" b="1" dirty="0">
              <a:solidFill>
                <a:schemeClr val="tx2">
                  <a:lumMod val="75000"/>
                </a:schemeClr>
              </a:solidFill>
              <a:latin typeface="Calibri" panose="020F0502020204030204" pitchFamily="34" charset="0"/>
            </a:endParaRPr>
          </a:p>
        </p:txBody>
      </p:sp>
      <p:sp>
        <p:nvSpPr>
          <p:cNvPr id="10" name="Figura a mano libera 9"/>
          <p:cNvSpPr/>
          <p:nvPr/>
        </p:nvSpPr>
        <p:spPr bwMode="auto">
          <a:xfrm flipV="1">
            <a:off x="2334340" y="3501008"/>
            <a:ext cx="449263" cy="95250"/>
          </a:xfrm>
          <a:custGeom>
            <a:avLst/>
            <a:gdLst>
              <a:gd name="connsiteX0" fmla="*/ 0 w 500742"/>
              <a:gd name="connsiteY0" fmla="*/ 174172 h 185057"/>
              <a:gd name="connsiteX1" fmla="*/ 250371 w 500742"/>
              <a:gd name="connsiteY1" fmla="*/ 0 h 185057"/>
              <a:gd name="connsiteX2" fmla="*/ 500742 w 500742"/>
              <a:gd name="connsiteY2" fmla="*/ 185057 h 1850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00742" h="185057">
                <a:moveTo>
                  <a:pt x="0" y="174172"/>
                </a:moveTo>
                <a:lnTo>
                  <a:pt x="250371" y="0"/>
                </a:lnTo>
                <a:lnTo>
                  <a:pt x="500742" y="185057"/>
                </a:lnTo>
              </a:path>
            </a:pathLst>
          </a:custGeom>
          <a:noFill/>
          <a:ln w="19050" cap="flat" cmpd="sng" algn="ctr">
            <a:solidFill>
              <a:schemeClr val="accent6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wrap="none"/>
          <a:lstStyle/>
          <a:p>
            <a:pPr algn="ctr" eaLnBrk="0" hangingPunct="0">
              <a:defRPr/>
            </a:pPr>
            <a:endParaRPr lang="it-IT">
              <a:latin typeface="Calibri" panose="020F0502020204030204" pitchFamily="34" charset="0"/>
            </a:endParaRPr>
          </a:p>
        </p:txBody>
      </p:sp>
      <p:sp>
        <p:nvSpPr>
          <p:cNvPr id="11" name="CasellaDiTesto 10"/>
          <p:cNvSpPr txBox="1"/>
          <p:nvPr/>
        </p:nvSpPr>
        <p:spPr bwMode="auto">
          <a:xfrm>
            <a:off x="2230195" y="3212976"/>
            <a:ext cx="657552" cy="33855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eaLnBrk="0" hangingPunct="0">
              <a:defRPr/>
            </a:pPr>
            <a:r>
              <a:rPr lang="it-IT" sz="1600" b="1" dirty="0" smtClean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</a:rPr>
              <a:t>-6,7%</a:t>
            </a:r>
            <a:endParaRPr lang="it-IT" sz="1600" b="1" dirty="0">
              <a:solidFill>
                <a:schemeClr val="tx2">
                  <a:lumMod val="75000"/>
                </a:schemeClr>
              </a:solidFill>
              <a:latin typeface="Calibri" panose="020F0502020204030204" pitchFamily="34" charset="0"/>
            </a:endParaRPr>
          </a:p>
        </p:txBody>
      </p:sp>
      <p:sp>
        <p:nvSpPr>
          <p:cNvPr id="12" name="Figura a mano libera 11"/>
          <p:cNvSpPr/>
          <p:nvPr/>
        </p:nvSpPr>
        <p:spPr bwMode="auto">
          <a:xfrm flipV="1">
            <a:off x="3918665" y="3429000"/>
            <a:ext cx="449263" cy="95250"/>
          </a:xfrm>
          <a:custGeom>
            <a:avLst/>
            <a:gdLst>
              <a:gd name="connsiteX0" fmla="*/ 0 w 500742"/>
              <a:gd name="connsiteY0" fmla="*/ 174172 h 185057"/>
              <a:gd name="connsiteX1" fmla="*/ 250371 w 500742"/>
              <a:gd name="connsiteY1" fmla="*/ 0 h 185057"/>
              <a:gd name="connsiteX2" fmla="*/ 500742 w 500742"/>
              <a:gd name="connsiteY2" fmla="*/ 185057 h 1850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00742" h="185057">
                <a:moveTo>
                  <a:pt x="0" y="174172"/>
                </a:moveTo>
                <a:lnTo>
                  <a:pt x="250371" y="0"/>
                </a:lnTo>
                <a:lnTo>
                  <a:pt x="500742" y="185057"/>
                </a:lnTo>
              </a:path>
            </a:pathLst>
          </a:custGeom>
          <a:noFill/>
          <a:ln w="19050" cap="flat" cmpd="sng" algn="ctr">
            <a:solidFill>
              <a:schemeClr val="accent6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wrap="none"/>
          <a:lstStyle/>
          <a:p>
            <a:pPr algn="ctr" eaLnBrk="0" hangingPunct="0">
              <a:defRPr/>
            </a:pPr>
            <a:endParaRPr lang="it-IT">
              <a:latin typeface="Calibri" panose="020F0502020204030204" pitchFamily="34" charset="0"/>
            </a:endParaRPr>
          </a:p>
        </p:txBody>
      </p:sp>
      <p:sp>
        <p:nvSpPr>
          <p:cNvPr id="13" name="CasellaDiTesto 12"/>
          <p:cNvSpPr txBox="1"/>
          <p:nvPr/>
        </p:nvSpPr>
        <p:spPr bwMode="auto">
          <a:xfrm>
            <a:off x="3814520" y="3140968"/>
            <a:ext cx="657552" cy="33855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eaLnBrk="0" hangingPunct="0">
              <a:defRPr/>
            </a:pPr>
            <a:r>
              <a:rPr lang="it-IT" sz="1600" b="1" dirty="0" smtClean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</a:rPr>
              <a:t>-5,7%</a:t>
            </a:r>
            <a:endParaRPr lang="it-IT" sz="1600" b="1" dirty="0">
              <a:solidFill>
                <a:schemeClr val="tx2">
                  <a:lumMod val="75000"/>
                </a:schemeClr>
              </a:solidFill>
              <a:latin typeface="Calibri" panose="020F0502020204030204" pitchFamily="34" charset="0"/>
            </a:endParaRPr>
          </a:p>
        </p:txBody>
      </p:sp>
      <p:sp>
        <p:nvSpPr>
          <p:cNvPr id="14" name="Figura a mano libera 13"/>
          <p:cNvSpPr/>
          <p:nvPr/>
        </p:nvSpPr>
        <p:spPr bwMode="auto">
          <a:xfrm flipV="1">
            <a:off x="5457056" y="3856286"/>
            <a:ext cx="449262" cy="104775"/>
          </a:xfrm>
          <a:custGeom>
            <a:avLst/>
            <a:gdLst>
              <a:gd name="connsiteX0" fmla="*/ 0 w 500742"/>
              <a:gd name="connsiteY0" fmla="*/ 174172 h 185057"/>
              <a:gd name="connsiteX1" fmla="*/ 250371 w 500742"/>
              <a:gd name="connsiteY1" fmla="*/ 0 h 185057"/>
              <a:gd name="connsiteX2" fmla="*/ 500742 w 500742"/>
              <a:gd name="connsiteY2" fmla="*/ 185057 h 1850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00742" h="185057">
                <a:moveTo>
                  <a:pt x="0" y="174172"/>
                </a:moveTo>
                <a:lnTo>
                  <a:pt x="250371" y="0"/>
                </a:lnTo>
                <a:lnTo>
                  <a:pt x="500742" y="185057"/>
                </a:lnTo>
              </a:path>
            </a:pathLst>
          </a:custGeom>
          <a:noFill/>
          <a:ln w="19050" cap="flat" cmpd="sng" algn="ctr">
            <a:solidFill>
              <a:schemeClr val="accent6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wrap="none"/>
          <a:lstStyle/>
          <a:p>
            <a:pPr algn="ctr" eaLnBrk="0" hangingPunct="0">
              <a:defRPr/>
            </a:pPr>
            <a:endParaRPr lang="it-IT">
              <a:latin typeface="Calibri" panose="020F0502020204030204" pitchFamily="34" charset="0"/>
            </a:endParaRPr>
          </a:p>
        </p:txBody>
      </p:sp>
      <p:sp>
        <p:nvSpPr>
          <p:cNvPr id="15" name="CasellaDiTesto 14"/>
          <p:cNvSpPr txBox="1"/>
          <p:nvPr/>
        </p:nvSpPr>
        <p:spPr bwMode="auto">
          <a:xfrm>
            <a:off x="5326539" y="3573016"/>
            <a:ext cx="657552" cy="33855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eaLnBrk="0" hangingPunct="0">
              <a:defRPr/>
            </a:pPr>
            <a:r>
              <a:rPr lang="it-IT" sz="1600" b="1" dirty="0" smtClean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</a:rPr>
              <a:t>-6,5</a:t>
            </a:r>
            <a:r>
              <a:rPr lang="it-IT" sz="1600" b="1" dirty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</a:rPr>
              <a:t>%</a:t>
            </a:r>
          </a:p>
        </p:txBody>
      </p:sp>
      <p:sp>
        <p:nvSpPr>
          <p:cNvPr id="16" name="Figura a mano libera 15"/>
          <p:cNvSpPr/>
          <p:nvPr/>
        </p:nvSpPr>
        <p:spPr bwMode="auto">
          <a:xfrm flipV="1">
            <a:off x="6969224" y="1605558"/>
            <a:ext cx="449262" cy="95250"/>
          </a:xfrm>
          <a:custGeom>
            <a:avLst/>
            <a:gdLst>
              <a:gd name="connsiteX0" fmla="*/ 0 w 500742"/>
              <a:gd name="connsiteY0" fmla="*/ 174172 h 185057"/>
              <a:gd name="connsiteX1" fmla="*/ 250371 w 500742"/>
              <a:gd name="connsiteY1" fmla="*/ 0 h 185057"/>
              <a:gd name="connsiteX2" fmla="*/ 500742 w 500742"/>
              <a:gd name="connsiteY2" fmla="*/ 185057 h 1850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00742" h="185057">
                <a:moveTo>
                  <a:pt x="0" y="174172"/>
                </a:moveTo>
                <a:lnTo>
                  <a:pt x="250371" y="0"/>
                </a:lnTo>
                <a:lnTo>
                  <a:pt x="500742" y="185057"/>
                </a:lnTo>
              </a:path>
            </a:pathLst>
          </a:custGeom>
          <a:noFill/>
          <a:ln w="19050" cap="flat" cmpd="sng" algn="ctr">
            <a:solidFill>
              <a:schemeClr val="accent6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wrap="none"/>
          <a:lstStyle/>
          <a:p>
            <a:pPr algn="ctr" eaLnBrk="0" hangingPunct="0">
              <a:defRPr/>
            </a:pPr>
            <a:endParaRPr lang="it-IT">
              <a:latin typeface="Calibri" panose="020F0502020204030204" pitchFamily="34" charset="0"/>
            </a:endParaRPr>
          </a:p>
        </p:txBody>
      </p:sp>
      <p:sp>
        <p:nvSpPr>
          <p:cNvPr id="17" name="CasellaDiTesto 16"/>
          <p:cNvSpPr txBox="1"/>
          <p:nvPr/>
        </p:nvSpPr>
        <p:spPr bwMode="auto">
          <a:xfrm>
            <a:off x="6838707" y="1340768"/>
            <a:ext cx="657552" cy="33855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eaLnBrk="0" hangingPunct="0">
              <a:defRPr/>
            </a:pPr>
            <a:r>
              <a:rPr lang="it-IT" sz="1600" b="1" dirty="0" smtClean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</a:rPr>
              <a:t>-4,6%</a:t>
            </a:r>
            <a:endParaRPr lang="it-IT" sz="1600" b="1" dirty="0">
              <a:solidFill>
                <a:schemeClr val="tx2">
                  <a:lumMod val="75000"/>
                </a:schemeClr>
              </a:solidFill>
              <a:latin typeface="Calibri" panose="020F0502020204030204" pitchFamily="34" charset="0"/>
            </a:endParaRPr>
          </a:p>
        </p:txBody>
      </p:sp>
      <p:sp>
        <p:nvSpPr>
          <p:cNvPr id="18" name="CasellaDiTesto 17"/>
          <p:cNvSpPr txBox="1"/>
          <p:nvPr/>
        </p:nvSpPr>
        <p:spPr bwMode="auto">
          <a:xfrm>
            <a:off x="1150075" y="1927865"/>
            <a:ext cx="657552" cy="33855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eaLnBrk="0" hangingPunct="0">
              <a:defRPr/>
            </a:pPr>
            <a:r>
              <a:rPr lang="it-IT" sz="1600" b="1" dirty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</a:rPr>
              <a:t>-</a:t>
            </a:r>
            <a:r>
              <a:rPr lang="it-IT" sz="1600" b="1" dirty="0" smtClean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</a:rPr>
              <a:t>3,2%</a:t>
            </a:r>
            <a:endParaRPr lang="it-IT" sz="1600" b="1" dirty="0">
              <a:solidFill>
                <a:schemeClr val="tx2">
                  <a:lumMod val="75000"/>
                </a:schemeClr>
              </a:solidFill>
              <a:latin typeface="Calibri" panose="020F0502020204030204" pitchFamily="34" charset="0"/>
            </a:endParaRPr>
          </a:p>
        </p:txBody>
      </p:sp>
      <p:sp>
        <p:nvSpPr>
          <p:cNvPr id="19" name="Figura a mano libera 18"/>
          <p:cNvSpPr/>
          <p:nvPr/>
        </p:nvSpPr>
        <p:spPr bwMode="auto">
          <a:xfrm flipV="1">
            <a:off x="2792760" y="3581400"/>
            <a:ext cx="449262" cy="95250"/>
          </a:xfrm>
          <a:custGeom>
            <a:avLst/>
            <a:gdLst>
              <a:gd name="connsiteX0" fmla="*/ 0 w 500742"/>
              <a:gd name="connsiteY0" fmla="*/ 174172 h 185057"/>
              <a:gd name="connsiteX1" fmla="*/ 250371 w 500742"/>
              <a:gd name="connsiteY1" fmla="*/ 0 h 185057"/>
              <a:gd name="connsiteX2" fmla="*/ 500742 w 500742"/>
              <a:gd name="connsiteY2" fmla="*/ 185057 h 1850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00742" h="185057">
                <a:moveTo>
                  <a:pt x="0" y="174172"/>
                </a:moveTo>
                <a:lnTo>
                  <a:pt x="250371" y="0"/>
                </a:lnTo>
                <a:lnTo>
                  <a:pt x="500742" y="185057"/>
                </a:lnTo>
              </a:path>
            </a:pathLst>
          </a:custGeom>
          <a:noFill/>
          <a:ln w="19050" cap="flat" cmpd="sng" algn="ctr">
            <a:solidFill>
              <a:schemeClr val="accent3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wrap="none"/>
          <a:lstStyle/>
          <a:p>
            <a:pPr algn="ctr" eaLnBrk="0" hangingPunct="0">
              <a:defRPr/>
            </a:pPr>
            <a:endParaRPr lang="it-IT">
              <a:latin typeface="Calibri" panose="020F0502020204030204" pitchFamily="34" charset="0"/>
            </a:endParaRPr>
          </a:p>
        </p:txBody>
      </p:sp>
      <p:sp>
        <p:nvSpPr>
          <p:cNvPr id="20" name="CasellaDiTesto 19"/>
          <p:cNvSpPr txBox="1"/>
          <p:nvPr/>
        </p:nvSpPr>
        <p:spPr bwMode="auto">
          <a:xfrm>
            <a:off x="2697774" y="3284984"/>
            <a:ext cx="657552" cy="33855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eaLnBrk="0" hangingPunct="0">
              <a:defRPr/>
            </a:pPr>
            <a:r>
              <a:rPr lang="it-IT" sz="1600" b="1" dirty="0" smtClean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</a:rPr>
              <a:t>-2,0%</a:t>
            </a:r>
            <a:endParaRPr lang="it-IT" sz="1600" b="1" dirty="0">
              <a:solidFill>
                <a:schemeClr val="tx2">
                  <a:lumMod val="75000"/>
                </a:schemeClr>
              </a:solidFill>
              <a:latin typeface="Calibri" panose="020F0502020204030204" pitchFamily="34" charset="0"/>
            </a:endParaRPr>
          </a:p>
        </p:txBody>
      </p:sp>
      <p:sp>
        <p:nvSpPr>
          <p:cNvPr id="21" name="Figura a mano libera 20"/>
          <p:cNvSpPr/>
          <p:nvPr/>
        </p:nvSpPr>
        <p:spPr bwMode="auto">
          <a:xfrm flipV="1">
            <a:off x="4376936" y="3479800"/>
            <a:ext cx="449262" cy="95250"/>
          </a:xfrm>
          <a:custGeom>
            <a:avLst/>
            <a:gdLst>
              <a:gd name="connsiteX0" fmla="*/ 0 w 500742"/>
              <a:gd name="connsiteY0" fmla="*/ 174172 h 185057"/>
              <a:gd name="connsiteX1" fmla="*/ 250371 w 500742"/>
              <a:gd name="connsiteY1" fmla="*/ 0 h 185057"/>
              <a:gd name="connsiteX2" fmla="*/ 500742 w 500742"/>
              <a:gd name="connsiteY2" fmla="*/ 185057 h 1850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00742" h="185057">
                <a:moveTo>
                  <a:pt x="0" y="174172"/>
                </a:moveTo>
                <a:lnTo>
                  <a:pt x="250371" y="0"/>
                </a:lnTo>
                <a:lnTo>
                  <a:pt x="500742" y="185057"/>
                </a:lnTo>
              </a:path>
            </a:pathLst>
          </a:custGeom>
          <a:noFill/>
          <a:ln w="19050" cap="flat" cmpd="sng" algn="ctr">
            <a:solidFill>
              <a:schemeClr val="accent3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wrap="none"/>
          <a:lstStyle/>
          <a:p>
            <a:pPr algn="ctr" eaLnBrk="0" hangingPunct="0">
              <a:defRPr/>
            </a:pPr>
            <a:endParaRPr lang="it-IT">
              <a:latin typeface="Calibri" panose="020F0502020204030204" pitchFamily="34" charset="0"/>
            </a:endParaRPr>
          </a:p>
        </p:txBody>
      </p:sp>
      <p:sp>
        <p:nvSpPr>
          <p:cNvPr id="22" name="CasellaDiTesto 21"/>
          <p:cNvSpPr txBox="1"/>
          <p:nvPr/>
        </p:nvSpPr>
        <p:spPr bwMode="auto">
          <a:xfrm>
            <a:off x="4281950" y="3213100"/>
            <a:ext cx="657552" cy="33855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eaLnBrk="0" hangingPunct="0">
              <a:defRPr/>
            </a:pPr>
            <a:r>
              <a:rPr lang="it-IT" sz="1600" b="1" dirty="0" smtClean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</a:rPr>
              <a:t>-2,7</a:t>
            </a:r>
            <a:r>
              <a:rPr lang="it-IT" sz="1600" b="1" dirty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</a:rPr>
              <a:t>%</a:t>
            </a:r>
          </a:p>
        </p:txBody>
      </p:sp>
      <p:sp>
        <p:nvSpPr>
          <p:cNvPr id="23" name="Figura a mano libera 22"/>
          <p:cNvSpPr/>
          <p:nvPr/>
        </p:nvSpPr>
        <p:spPr bwMode="auto">
          <a:xfrm flipV="1">
            <a:off x="5895208" y="3968751"/>
            <a:ext cx="447675" cy="95250"/>
          </a:xfrm>
          <a:custGeom>
            <a:avLst/>
            <a:gdLst>
              <a:gd name="connsiteX0" fmla="*/ 0 w 500742"/>
              <a:gd name="connsiteY0" fmla="*/ 174172 h 185057"/>
              <a:gd name="connsiteX1" fmla="*/ 250371 w 500742"/>
              <a:gd name="connsiteY1" fmla="*/ 0 h 185057"/>
              <a:gd name="connsiteX2" fmla="*/ 500742 w 500742"/>
              <a:gd name="connsiteY2" fmla="*/ 185057 h 1850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00742" h="185057">
                <a:moveTo>
                  <a:pt x="0" y="174172"/>
                </a:moveTo>
                <a:lnTo>
                  <a:pt x="250371" y="0"/>
                </a:lnTo>
                <a:lnTo>
                  <a:pt x="500742" y="185057"/>
                </a:lnTo>
              </a:path>
            </a:pathLst>
          </a:custGeom>
          <a:noFill/>
          <a:ln w="19050" cap="flat" cmpd="sng" algn="ctr">
            <a:solidFill>
              <a:schemeClr val="accent3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wrap="none"/>
          <a:lstStyle/>
          <a:p>
            <a:pPr algn="ctr" eaLnBrk="0" hangingPunct="0">
              <a:defRPr/>
            </a:pPr>
            <a:endParaRPr lang="it-IT">
              <a:latin typeface="Calibri" panose="020F0502020204030204" pitchFamily="34" charset="0"/>
            </a:endParaRPr>
          </a:p>
        </p:txBody>
      </p:sp>
      <p:sp>
        <p:nvSpPr>
          <p:cNvPr id="24" name="CasellaDiTesto 23"/>
          <p:cNvSpPr txBox="1"/>
          <p:nvPr/>
        </p:nvSpPr>
        <p:spPr bwMode="auto">
          <a:xfrm>
            <a:off x="5794118" y="3709988"/>
            <a:ext cx="657552" cy="33855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eaLnBrk="0" hangingPunct="0">
              <a:defRPr/>
            </a:pPr>
            <a:r>
              <a:rPr lang="it-IT" sz="1600" b="1" dirty="0" smtClean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</a:rPr>
              <a:t>-5,0%</a:t>
            </a:r>
            <a:endParaRPr lang="it-IT" sz="1600" b="1" dirty="0">
              <a:solidFill>
                <a:schemeClr val="tx2">
                  <a:lumMod val="75000"/>
                </a:schemeClr>
              </a:solidFill>
              <a:latin typeface="Calibri" panose="020F0502020204030204" pitchFamily="34" charset="0"/>
            </a:endParaRPr>
          </a:p>
        </p:txBody>
      </p:sp>
      <p:sp>
        <p:nvSpPr>
          <p:cNvPr id="25" name="Figura a mano libera 24"/>
          <p:cNvSpPr/>
          <p:nvPr/>
        </p:nvSpPr>
        <p:spPr bwMode="auto">
          <a:xfrm flipV="1">
            <a:off x="7432090" y="1677566"/>
            <a:ext cx="449262" cy="95250"/>
          </a:xfrm>
          <a:custGeom>
            <a:avLst/>
            <a:gdLst>
              <a:gd name="connsiteX0" fmla="*/ 0 w 500742"/>
              <a:gd name="connsiteY0" fmla="*/ 174172 h 185057"/>
              <a:gd name="connsiteX1" fmla="*/ 250371 w 500742"/>
              <a:gd name="connsiteY1" fmla="*/ 0 h 185057"/>
              <a:gd name="connsiteX2" fmla="*/ 500742 w 500742"/>
              <a:gd name="connsiteY2" fmla="*/ 185057 h 1850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00742" h="185057">
                <a:moveTo>
                  <a:pt x="0" y="174172"/>
                </a:moveTo>
                <a:lnTo>
                  <a:pt x="250371" y="0"/>
                </a:lnTo>
                <a:lnTo>
                  <a:pt x="500742" y="185057"/>
                </a:lnTo>
              </a:path>
            </a:pathLst>
          </a:custGeom>
          <a:noFill/>
          <a:ln w="19050" cap="flat" cmpd="sng" algn="ctr">
            <a:solidFill>
              <a:schemeClr val="accent3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wrap="none"/>
          <a:lstStyle/>
          <a:p>
            <a:pPr algn="ctr" eaLnBrk="0" hangingPunct="0">
              <a:defRPr/>
            </a:pPr>
            <a:endParaRPr lang="it-IT">
              <a:latin typeface="Calibri" panose="020F0502020204030204" pitchFamily="34" charset="0"/>
            </a:endParaRPr>
          </a:p>
        </p:txBody>
      </p:sp>
      <p:sp>
        <p:nvSpPr>
          <p:cNvPr id="26" name="CasellaDiTesto 25"/>
          <p:cNvSpPr txBox="1"/>
          <p:nvPr/>
        </p:nvSpPr>
        <p:spPr bwMode="auto">
          <a:xfrm>
            <a:off x="7342763" y="1412776"/>
            <a:ext cx="657552" cy="33855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eaLnBrk="0" hangingPunct="0">
              <a:defRPr/>
            </a:pPr>
            <a:r>
              <a:rPr lang="it-IT" sz="1600" b="1" dirty="0" smtClean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</a:rPr>
              <a:t>-2,3%</a:t>
            </a:r>
            <a:endParaRPr lang="it-IT" sz="1600" b="1" dirty="0">
              <a:solidFill>
                <a:schemeClr val="tx2">
                  <a:lumMod val="75000"/>
                </a:schemeClr>
              </a:solidFill>
              <a:latin typeface="Calibri" panose="020F0502020204030204" pitchFamily="34" charset="0"/>
            </a:endParaRPr>
          </a:p>
        </p:txBody>
      </p:sp>
      <p:sp>
        <p:nvSpPr>
          <p:cNvPr id="27" name="Figura a mano libera 26"/>
          <p:cNvSpPr/>
          <p:nvPr/>
        </p:nvSpPr>
        <p:spPr bwMode="auto">
          <a:xfrm flipV="1">
            <a:off x="1263378" y="2181622"/>
            <a:ext cx="449262" cy="95250"/>
          </a:xfrm>
          <a:custGeom>
            <a:avLst/>
            <a:gdLst>
              <a:gd name="connsiteX0" fmla="*/ 0 w 500742"/>
              <a:gd name="connsiteY0" fmla="*/ 174172 h 185057"/>
              <a:gd name="connsiteX1" fmla="*/ 250371 w 500742"/>
              <a:gd name="connsiteY1" fmla="*/ 0 h 185057"/>
              <a:gd name="connsiteX2" fmla="*/ 500742 w 500742"/>
              <a:gd name="connsiteY2" fmla="*/ 185057 h 1850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00742" h="185057">
                <a:moveTo>
                  <a:pt x="0" y="174172"/>
                </a:moveTo>
                <a:lnTo>
                  <a:pt x="250371" y="0"/>
                </a:lnTo>
                <a:lnTo>
                  <a:pt x="500742" y="185057"/>
                </a:lnTo>
              </a:path>
            </a:pathLst>
          </a:custGeom>
          <a:noFill/>
          <a:ln w="19050" cap="flat" cmpd="sng" algn="ctr">
            <a:solidFill>
              <a:schemeClr val="accent3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wrap="none"/>
          <a:lstStyle/>
          <a:p>
            <a:pPr algn="ctr" eaLnBrk="0" hangingPunct="0">
              <a:defRPr/>
            </a:pPr>
            <a:endParaRPr lang="it-IT">
              <a:latin typeface="Calibri" panose="020F0502020204030204" pitchFamily="34" charset="0"/>
            </a:endParaRPr>
          </a:p>
        </p:txBody>
      </p:sp>
      <p:sp>
        <p:nvSpPr>
          <p:cNvPr id="28" name="Figura a mano libera 27"/>
          <p:cNvSpPr/>
          <p:nvPr/>
        </p:nvSpPr>
        <p:spPr bwMode="auto">
          <a:xfrm>
            <a:off x="8497236" y="3261742"/>
            <a:ext cx="449262" cy="95250"/>
          </a:xfrm>
          <a:custGeom>
            <a:avLst/>
            <a:gdLst>
              <a:gd name="connsiteX0" fmla="*/ 0 w 500742"/>
              <a:gd name="connsiteY0" fmla="*/ 174172 h 185057"/>
              <a:gd name="connsiteX1" fmla="*/ 250371 w 500742"/>
              <a:gd name="connsiteY1" fmla="*/ 0 h 185057"/>
              <a:gd name="connsiteX2" fmla="*/ 500742 w 500742"/>
              <a:gd name="connsiteY2" fmla="*/ 185057 h 1850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00742" h="185057">
                <a:moveTo>
                  <a:pt x="0" y="174172"/>
                </a:moveTo>
                <a:lnTo>
                  <a:pt x="250371" y="0"/>
                </a:lnTo>
                <a:lnTo>
                  <a:pt x="500742" y="185057"/>
                </a:lnTo>
              </a:path>
            </a:pathLst>
          </a:custGeom>
          <a:noFill/>
          <a:ln w="19050" cap="flat" cmpd="sng" algn="ctr">
            <a:solidFill>
              <a:schemeClr val="accent6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wrap="none"/>
          <a:lstStyle/>
          <a:p>
            <a:pPr algn="ctr" eaLnBrk="0" hangingPunct="0">
              <a:defRPr/>
            </a:pPr>
            <a:endParaRPr lang="it-IT">
              <a:latin typeface="Calibri" panose="020F0502020204030204" pitchFamily="34" charset="0"/>
            </a:endParaRPr>
          </a:p>
        </p:txBody>
      </p:sp>
      <p:sp>
        <p:nvSpPr>
          <p:cNvPr id="29" name="Figura a mano libera 28"/>
          <p:cNvSpPr/>
          <p:nvPr/>
        </p:nvSpPr>
        <p:spPr bwMode="auto">
          <a:xfrm>
            <a:off x="8985448" y="3188593"/>
            <a:ext cx="449262" cy="95250"/>
          </a:xfrm>
          <a:custGeom>
            <a:avLst/>
            <a:gdLst>
              <a:gd name="connsiteX0" fmla="*/ 0 w 500742"/>
              <a:gd name="connsiteY0" fmla="*/ 174172 h 185057"/>
              <a:gd name="connsiteX1" fmla="*/ 250371 w 500742"/>
              <a:gd name="connsiteY1" fmla="*/ 0 h 185057"/>
              <a:gd name="connsiteX2" fmla="*/ 500742 w 500742"/>
              <a:gd name="connsiteY2" fmla="*/ 185057 h 1850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00742" h="185057">
                <a:moveTo>
                  <a:pt x="0" y="174172"/>
                </a:moveTo>
                <a:lnTo>
                  <a:pt x="250371" y="0"/>
                </a:lnTo>
                <a:lnTo>
                  <a:pt x="500742" y="185057"/>
                </a:lnTo>
              </a:path>
            </a:pathLst>
          </a:custGeom>
          <a:noFill/>
          <a:ln w="19050" cap="flat" cmpd="sng" algn="ctr">
            <a:solidFill>
              <a:schemeClr val="accent3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wrap="none"/>
          <a:lstStyle/>
          <a:p>
            <a:pPr algn="ctr" eaLnBrk="0" hangingPunct="0">
              <a:defRPr/>
            </a:pPr>
            <a:endParaRPr lang="it-IT">
              <a:latin typeface="Calibri" panose="020F0502020204030204" pitchFamily="34" charset="0"/>
            </a:endParaRPr>
          </a:p>
        </p:txBody>
      </p:sp>
      <p:sp>
        <p:nvSpPr>
          <p:cNvPr id="30" name="CasellaDiTesto 29"/>
          <p:cNvSpPr txBox="1"/>
          <p:nvPr/>
        </p:nvSpPr>
        <p:spPr bwMode="auto">
          <a:xfrm>
            <a:off x="8346066" y="3288606"/>
            <a:ext cx="697627" cy="33855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eaLnBrk="0" hangingPunct="0">
              <a:defRPr/>
            </a:pPr>
            <a:r>
              <a:rPr lang="it-IT" sz="1600" b="1" dirty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</a:rPr>
              <a:t>+</a:t>
            </a:r>
            <a:r>
              <a:rPr lang="it-IT" sz="1600" b="1" dirty="0" smtClean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</a:rPr>
              <a:t>3,2%</a:t>
            </a:r>
            <a:endParaRPr lang="it-IT" sz="1600" b="1" dirty="0">
              <a:solidFill>
                <a:schemeClr val="tx2">
                  <a:lumMod val="75000"/>
                </a:schemeClr>
              </a:solidFill>
              <a:latin typeface="Calibri" panose="020F0502020204030204" pitchFamily="34" charset="0"/>
            </a:endParaRPr>
          </a:p>
        </p:txBody>
      </p:sp>
      <p:sp>
        <p:nvSpPr>
          <p:cNvPr id="31" name="CasellaDiTesto 30"/>
          <p:cNvSpPr txBox="1"/>
          <p:nvPr/>
        </p:nvSpPr>
        <p:spPr bwMode="auto">
          <a:xfrm>
            <a:off x="8890579" y="3212976"/>
            <a:ext cx="697627" cy="33855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eaLnBrk="0" hangingPunct="0">
              <a:defRPr/>
            </a:pPr>
            <a:r>
              <a:rPr lang="it-IT" sz="1600" b="1" dirty="0" smtClean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</a:rPr>
              <a:t>+4,3%</a:t>
            </a:r>
            <a:endParaRPr lang="it-IT" sz="1600" b="1" dirty="0">
              <a:solidFill>
                <a:schemeClr val="tx2">
                  <a:lumMod val="75000"/>
                </a:schemeClr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834117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Template office Win 2007 v2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o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en-US" sz="1400" b="0" i="0" u="none" strike="noStrike" cap="none" normalizeH="0" baseline="0" smtClean="0">
            <a:ln>
              <a:noFill/>
            </a:ln>
            <a:solidFill>
              <a:srgbClr val="0000CC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en-US" sz="1400" b="0" i="0" u="none" strike="noStrike" cap="none" normalizeH="0" baseline="0" smtClean="0">
            <a:ln>
              <a:noFill/>
            </a:ln>
            <a:solidFill>
              <a:srgbClr val="0000CC"/>
            </a:solidFill>
            <a:effectLst/>
            <a:latin typeface="Arial" charset="0"/>
          </a:defRPr>
        </a:defPPr>
      </a:lstStyle>
    </a:lnDef>
    <a:txDef>
      <a:spPr>
        <a:noFill/>
      </a:spPr>
      <a:bodyPr wrap="square" rtlCol="0">
        <a:spAutoFit/>
      </a:bodyPr>
      <a:lstStyle>
        <a:defPPr>
          <a:defRPr dirty="0" err="1" smtClean="0">
            <a:solidFill>
              <a:schemeClr val="tx2">
                <a:lumMod val="75000"/>
              </a:schemeClr>
            </a:solidFill>
          </a:defRPr>
        </a:defPPr>
      </a:lstStyle>
    </a:txDef>
  </a:objectDefaults>
  <a:extraClrSchemeLst>
    <a:extraClrScheme>
      <a:clrScheme name="Pres. PP 1">
        <a:dk1>
          <a:srgbClr val="009999"/>
        </a:dk1>
        <a:lt1>
          <a:srgbClr val="FFFFFF"/>
        </a:lt1>
        <a:dk2>
          <a:srgbClr val="336699"/>
        </a:dk2>
        <a:lt2>
          <a:srgbClr val="010000"/>
        </a:lt2>
        <a:accent1>
          <a:srgbClr val="CCECFF"/>
        </a:accent1>
        <a:accent2>
          <a:srgbClr val="FFFFCC"/>
        </a:accent2>
        <a:accent3>
          <a:srgbClr val="FFFFFF"/>
        </a:accent3>
        <a:accent4>
          <a:srgbClr val="008282"/>
        </a:accent4>
        <a:accent5>
          <a:srgbClr val="E2F4FF"/>
        </a:accent5>
        <a:accent6>
          <a:srgbClr val="E7E7B9"/>
        </a:accent6>
        <a:hlink>
          <a:srgbClr val="FF9966"/>
        </a:hlink>
        <a:folHlink>
          <a:srgbClr val="FFFF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. PP 2">
        <a:dk1>
          <a:srgbClr val="800000"/>
        </a:dk1>
        <a:lt1>
          <a:srgbClr val="FFFFFF"/>
        </a:lt1>
        <a:dk2>
          <a:srgbClr val="000000"/>
        </a:dk2>
        <a:lt2>
          <a:srgbClr val="FFFFCC"/>
        </a:lt2>
        <a:accent1>
          <a:srgbClr val="000000"/>
        </a:accent1>
        <a:accent2>
          <a:srgbClr val="000099"/>
        </a:accent2>
        <a:accent3>
          <a:srgbClr val="AAAAAA"/>
        </a:accent3>
        <a:accent4>
          <a:srgbClr val="DADADA"/>
        </a:accent4>
        <a:accent5>
          <a:srgbClr val="AAAAAA"/>
        </a:accent5>
        <a:accent6>
          <a:srgbClr val="00008A"/>
        </a:accent6>
        <a:hlink>
          <a:srgbClr val="800000"/>
        </a:hlink>
        <a:folHlink>
          <a:srgbClr val="000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s. PP 3">
        <a:dk1>
          <a:srgbClr val="000000"/>
        </a:dk1>
        <a:lt1>
          <a:srgbClr val="FFFFFF"/>
        </a:lt1>
        <a:dk2>
          <a:srgbClr val="000000"/>
        </a:dk2>
        <a:lt2>
          <a:srgbClr val="CBCBCB"/>
        </a:lt2>
        <a:accent1>
          <a:srgbClr val="C0C0C0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C8C8C8"/>
        </a:accent6>
        <a:hlink>
          <a:srgbClr val="5F5F5F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Template office Win 2007 v2</Template>
  <TotalTime>11953</TotalTime>
  <Words>1140</Words>
  <Application>Microsoft Office PowerPoint</Application>
  <PresentationFormat>A4 (21x29,7 cm)</PresentationFormat>
  <Paragraphs>329</Paragraphs>
  <Slides>22</Slides>
  <Notes>3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8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22</vt:i4>
      </vt:variant>
    </vt:vector>
  </HeadingPairs>
  <TitlesOfParts>
    <vt:vector size="31" baseType="lpstr">
      <vt:lpstr>ＭＳ Ｐゴシック</vt:lpstr>
      <vt:lpstr>Arial</vt:lpstr>
      <vt:lpstr>Calibri</vt:lpstr>
      <vt:lpstr>Courier New</vt:lpstr>
      <vt:lpstr>Futura Md</vt:lpstr>
      <vt:lpstr>Humnst777 BT</vt:lpstr>
      <vt:lpstr>Wingdings</vt:lpstr>
      <vt:lpstr>Wingdings 2</vt:lpstr>
      <vt:lpstr>1_Template office Win 2007 v2</vt:lpstr>
      <vt:lpstr>Il mercato ICT   2015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La Strategia digitale per il Paese</vt:lpstr>
      <vt:lpstr>Presentazione standard di PowerPoint</vt:lpstr>
    </vt:vector>
  </TitlesOfParts>
  <Company>Netconsulting S.r.l.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0</dc:title>
  <dc:creator>cesarina motta</dc:creator>
  <cp:lastModifiedBy>Antonello</cp:lastModifiedBy>
  <cp:revision>1182</cp:revision>
  <cp:lastPrinted>2015-03-20T09:34:38Z</cp:lastPrinted>
  <dcterms:created xsi:type="dcterms:W3CDTF">2012-03-06T09:45:44Z</dcterms:created>
  <dcterms:modified xsi:type="dcterms:W3CDTF">2015-03-20T21:32:18Z</dcterms:modified>
</cp:coreProperties>
</file>